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362" r:id="rId2"/>
    <p:sldId id="363" r:id="rId3"/>
    <p:sldId id="369" r:id="rId4"/>
    <p:sldId id="409" r:id="rId5"/>
    <p:sldId id="410" r:id="rId6"/>
    <p:sldId id="411" r:id="rId7"/>
    <p:sldId id="412" r:id="rId8"/>
    <p:sldId id="417" r:id="rId9"/>
    <p:sldId id="408" r:id="rId10"/>
    <p:sldId id="457" r:id="rId11"/>
    <p:sldId id="449" r:id="rId12"/>
    <p:sldId id="452" r:id="rId13"/>
    <p:sldId id="451" r:id="rId14"/>
    <p:sldId id="453" r:id="rId15"/>
    <p:sldId id="414" r:id="rId16"/>
    <p:sldId id="454" r:id="rId17"/>
    <p:sldId id="455" r:id="rId18"/>
    <p:sldId id="456" r:id="rId19"/>
    <p:sldId id="416" r:id="rId20"/>
    <p:sldId id="418" r:id="rId21"/>
    <p:sldId id="423" r:id="rId22"/>
    <p:sldId id="434" r:id="rId23"/>
    <p:sldId id="384" r:id="rId24"/>
    <p:sldId id="447" r:id="rId25"/>
    <p:sldId id="448" r:id="rId26"/>
    <p:sldId id="446" r:id="rId27"/>
    <p:sldId id="419" r:id="rId28"/>
    <p:sldId id="383" r:id="rId29"/>
    <p:sldId id="458" r:id="rId30"/>
    <p:sldId id="424" r:id="rId31"/>
    <p:sldId id="382"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A69A"/>
    <a:srgbClr val="273763"/>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1"/>
    <p:restoredTop sz="96271"/>
  </p:normalViewPr>
  <p:slideViewPr>
    <p:cSldViewPr snapToGrid="0" snapToObjects="1">
      <p:cViewPr varScale="1">
        <p:scale>
          <a:sx n="74" d="100"/>
          <a:sy n="74" d="100"/>
        </p:scale>
        <p:origin x="45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2024FinTechathon_AI\Chen%20Lunchao\Train%20information\ModelTrainHistory.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Train</a:t>
            </a:r>
            <a:r>
              <a:rPr lang="zh-CN" altLang="en-US" sz="1800" baseline="0"/>
              <a:t> </a:t>
            </a:r>
            <a:r>
              <a:rPr lang="en-US" altLang="zh-CN" sz="1800" baseline="0"/>
              <a:t>history accuracy</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1.7204301075268817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6A3-4AE8-BB91-A84201DB284F}"/>
                </c:ext>
              </c:extLst>
            </c:dLbl>
            <c:dLbl>
              <c:idx val="3"/>
              <c:layout>
                <c:manualLayout>
                  <c:x val="0"/>
                  <c:y val="1.83186149066543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A3-4AE8-BB91-A84201DB284F}"/>
                </c:ext>
              </c:extLst>
            </c:dLbl>
            <c:dLbl>
              <c:idx val="4"/>
              <c:layout>
                <c:manualLayout>
                  <c:x val="-1.032258064516129E-2"/>
                  <c:y val="3.40202848266438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6A3-4AE8-BB91-A84201DB284F}"/>
                </c:ext>
              </c:extLst>
            </c:dLbl>
            <c:dLbl>
              <c:idx val="5"/>
              <c:layout>
                <c:manualLayout>
                  <c:x val="-3.0967741935483996E-2"/>
                  <c:y val="3.1403339839978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Sheet1!$B$5:$B$10</c:f>
              <c:numCache>
                <c:formatCode>General</c:formatCode>
                <c:ptCount val="6"/>
                <c:pt idx="0" formatCode="0.0000">
                  <c:v>0.82199999999999995</c:v>
                </c:pt>
                <c:pt idx="1">
                  <c:v>0.90849999999999997</c:v>
                </c:pt>
                <c:pt idx="2">
                  <c:v>0.93630000000000002</c:v>
                </c:pt>
                <c:pt idx="3">
                  <c:v>0.94950000000000001</c:v>
                </c:pt>
                <c:pt idx="4">
                  <c:v>0.95709999999999995</c:v>
                </c:pt>
                <c:pt idx="5">
                  <c:v>0.9617</c:v>
                </c:pt>
              </c:numCache>
            </c:numRef>
          </c:val>
          <c:smooth val="0"/>
          <c:extLst>
            <c:ext xmlns:c16="http://schemas.microsoft.com/office/drawing/2014/chart" uri="{C3380CC4-5D6E-409C-BE32-E72D297353CC}">
              <c16:uniqueId val="{00000004-86A3-4AE8-BB91-A84201DB284F}"/>
            </c:ext>
          </c:extLst>
        </c:ser>
        <c:ser>
          <c:idx val="1"/>
          <c:order val="1"/>
          <c:tx>
            <c:v>CNN_SGD</c:v>
          </c:tx>
          <c:spPr>
            <a:ln w="28575" cap="rnd">
              <a:solidFill>
                <a:schemeClr val="accent2"/>
              </a:solidFill>
              <a:round/>
            </a:ln>
            <a:effectLst/>
          </c:spPr>
          <c:marker>
            <c:symbol val="none"/>
          </c:marker>
          <c:dLbls>
            <c:dLbl>
              <c:idx val="0"/>
              <c:layout>
                <c:manualLayout>
                  <c:x val="-2.9247311827956989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Sheet1!$B$16:$B$21</c:f>
              <c:numCache>
                <c:formatCode>General</c:formatCode>
                <c:ptCount val="6"/>
                <c:pt idx="0">
                  <c:v>0.7248</c:v>
                </c:pt>
                <c:pt idx="1">
                  <c:v>0.72719999999999996</c:v>
                </c:pt>
                <c:pt idx="2">
                  <c:v>0.76429999999999998</c:v>
                </c:pt>
                <c:pt idx="3">
                  <c:v>0.82540000000000002</c:v>
                </c:pt>
                <c:pt idx="4">
                  <c:v>0.85980000000000001</c:v>
                </c:pt>
                <c:pt idx="5">
                  <c:v>0.87649999999999995</c:v>
                </c:pt>
              </c:numCache>
            </c:numRef>
          </c:val>
          <c:smooth val="0"/>
          <c:extLst>
            <c:ext xmlns:c16="http://schemas.microsoft.com/office/drawing/2014/chart" uri="{C3380CC4-5D6E-409C-BE32-E72D297353CC}">
              <c16:uniqueId val="{00000006-86A3-4AE8-BB91-A84201DB284F}"/>
            </c:ext>
          </c:extLst>
        </c:ser>
        <c:ser>
          <c:idx val="2"/>
          <c:order val="2"/>
          <c:tx>
            <c:v>CNN_Adam</c:v>
          </c:tx>
          <c:spPr>
            <a:ln w="28575" cap="rnd">
              <a:solidFill>
                <a:schemeClr val="accent3"/>
              </a:solidFill>
              <a:round/>
            </a:ln>
            <a:effectLst/>
          </c:spPr>
          <c:marker>
            <c:symbol val="none"/>
          </c:marker>
          <c:dLbls>
            <c:dLbl>
              <c:idx val="0"/>
              <c:layout>
                <c:manualLayout>
                  <c:x val="-7.7419354838709681E-2"/>
                  <c:y val="-1.30847249333245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A3-4AE8-BB91-A84201DB284F}"/>
                </c:ext>
              </c:extLst>
            </c:dLbl>
            <c:dLbl>
              <c:idx val="2"/>
              <c:layout>
                <c:manualLayout>
                  <c:x val="-5.1612903225807085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6A3-4AE8-BB91-A84201DB284F}"/>
                </c:ext>
              </c:extLst>
            </c:dLbl>
            <c:dLbl>
              <c:idx val="3"/>
              <c:layout>
                <c:manualLayout>
                  <c:x val="-8.6021505376344086E-3"/>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6A3-4AE8-BB91-A84201DB284F}"/>
                </c:ext>
              </c:extLst>
            </c:dLbl>
            <c:dLbl>
              <c:idx val="4"/>
              <c:layout>
                <c:manualLayout>
                  <c:x val="-2.9247311827956989E-2"/>
                  <c:y val="-1.57016699199893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6A3-4AE8-BB91-A84201DB284F}"/>
                </c:ext>
              </c:extLst>
            </c:dLbl>
            <c:dLbl>
              <c:idx val="5"/>
              <c:layout>
                <c:manualLayout>
                  <c:x val="-4.1290322580645161E-2"/>
                  <c:y val="-2.0935559893319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Sheet1!$L$16:$L$21</c:f>
              <c:numCache>
                <c:formatCode>General</c:formatCode>
                <c:ptCount val="6"/>
                <c:pt idx="0">
                  <c:v>0.82269999999999999</c:v>
                </c:pt>
                <c:pt idx="1">
                  <c:v>0.86009999999999998</c:v>
                </c:pt>
                <c:pt idx="2">
                  <c:v>0.72719999999999996</c:v>
                </c:pt>
                <c:pt idx="3">
                  <c:v>0.72719999999999996</c:v>
                </c:pt>
                <c:pt idx="4">
                  <c:v>0.72719999999999996</c:v>
                </c:pt>
                <c:pt idx="5">
                  <c:v>0.72719999999999996</c:v>
                </c:pt>
              </c:numCache>
            </c:numRef>
          </c:val>
          <c:smooth val="0"/>
          <c:extLst>
            <c:ext xmlns:c16="http://schemas.microsoft.com/office/drawing/2014/chart" uri="{C3380CC4-5D6E-409C-BE32-E72D297353CC}">
              <c16:uniqueId val="{0000000C-86A3-4AE8-BB91-A84201DB284F}"/>
            </c:ext>
          </c:extLst>
        </c:ser>
        <c:ser>
          <c:idx val="3"/>
          <c:order val="3"/>
          <c:tx>
            <c:v>EffucuentNet_Adam</c:v>
          </c:tx>
          <c:spPr>
            <a:ln w="28575" cap="rnd">
              <a:solidFill>
                <a:schemeClr val="accent4"/>
              </a:solidFill>
              <a:round/>
            </a:ln>
            <a:effectLst/>
          </c:spPr>
          <c:marker>
            <c:symbol val="none"/>
          </c:marker>
          <c:dLbls>
            <c:dLbl>
              <c:idx val="1"/>
              <c:layout>
                <c:manualLayout>
                  <c:x val="-5.1612903225806452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6A3-4AE8-BB91-A84201DB284F}"/>
                </c:ext>
              </c:extLst>
            </c:dLbl>
            <c:dLbl>
              <c:idx val="2"/>
              <c:layout>
                <c:manualLayout>
                  <c:x val="-1.5226711866078928E-2"/>
                  <c:y val="-1.79975194599950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6A3-4AE8-BB91-A84201DB284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Sheet1!$L$5:$L$7</c:f>
              <c:numCache>
                <c:formatCode>General</c:formatCode>
                <c:ptCount val="3"/>
                <c:pt idx="0" formatCode="0.0000">
                  <c:v>0.88400000000000001</c:v>
                </c:pt>
                <c:pt idx="1">
                  <c:v>0.96209999999999996</c:v>
                </c:pt>
                <c:pt idx="2">
                  <c:v>0.9718</c:v>
                </c:pt>
              </c:numCache>
            </c:numRef>
          </c:val>
          <c:smooth val="0"/>
          <c:extLst>
            <c:ext xmlns:c16="http://schemas.microsoft.com/office/drawing/2014/chart" uri="{C3380CC4-5D6E-409C-BE32-E72D297353CC}">
              <c16:uniqueId val="{0000000E-86A3-4AE8-BB91-A84201DB284F}"/>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min val="0.70000000000000007"/>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Train</a:t>
            </a:r>
            <a:r>
              <a:rPr lang="zh-CN" altLang="en-US" sz="1800" baseline="0"/>
              <a:t> </a:t>
            </a:r>
            <a:r>
              <a:rPr lang="en-US" altLang="zh-CN" sz="1800" baseline="0"/>
              <a:t>history mean loss</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2.5806451612903226E-2"/>
                  <c:y val="-1.30847249333245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B8D-4456-9E93-97E486D1C841}"/>
                </c:ext>
              </c:extLst>
            </c:dLbl>
            <c:dLbl>
              <c:idx val="1"/>
              <c:layout>
                <c:manualLayout>
                  <c:x val="-8.602150537634471E-3"/>
                  <c:y val="-1.04677799466596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8D-4456-9E93-97E486D1C841}"/>
                </c:ext>
              </c:extLst>
            </c:dLbl>
            <c:dLbl>
              <c:idx val="2"/>
              <c:layout>
                <c:manualLayout>
                  <c:x val="-1.2043010752688234E-2"/>
                  <c:y val="-2.61694498666492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8D-4456-9E93-97E486D1C841}"/>
                </c:ext>
              </c:extLst>
            </c:dLbl>
            <c:dLbl>
              <c:idx val="3"/>
              <c:layout>
                <c:manualLayout>
                  <c:x val="-8.6021505376344086E-3"/>
                  <c:y val="-2.6169449866649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8D-4456-9E93-97E486D1C841}"/>
                </c:ext>
              </c:extLst>
            </c:dLbl>
            <c:dLbl>
              <c:idx val="4"/>
              <c:layout>
                <c:manualLayout>
                  <c:x val="-1.5483870967741935E-2"/>
                  <c:y val="-2.0935559893319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8D-4456-9E93-97E486D1C841}"/>
                </c:ext>
              </c:extLst>
            </c:dLbl>
            <c:dLbl>
              <c:idx val="5"/>
              <c:layout>
                <c:manualLayout>
                  <c:x val="-5.1612903225807709E-3"/>
                  <c:y val="2.616944986664913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Sheet1!$D$5:$D$10</c:f>
              <c:numCache>
                <c:formatCode>0.0000</c:formatCode>
                <c:ptCount val="6"/>
                <c:pt idx="0">
                  <c:v>0.36041558628421377</c:v>
                </c:pt>
                <c:pt idx="1">
                  <c:v>0.20042505867788166</c:v>
                </c:pt>
                <c:pt idx="2">
                  <c:v>0.14870159262112523</c:v>
                </c:pt>
                <c:pt idx="3">
                  <c:v>0.12093189169097215</c:v>
                </c:pt>
                <c:pt idx="4">
                  <c:v>0.10396551569090021</c:v>
                </c:pt>
                <c:pt idx="5">
                  <c:v>9.2646604776364577E-2</c:v>
                </c:pt>
              </c:numCache>
            </c:numRef>
          </c:val>
          <c:smooth val="0"/>
          <c:extLst>
            <c:ext xmlns:c16="http://schemas.microsoft.com/office/drawing/2014/chart" uri="{C3380CC4-5D6E-409C-BE32-E72D297353CC}">
              <c16:uniqueId val="{00000006-9B8D-4456-9E93-97E486D1C841}"/>
            </c:ext>
          </c:extLst>
        </c:ser>
        <c:ser>
          <c:idx val="1"/>
          <c:order val="1"/>
          <c:tx>
            <c:v>CNN_SGD</c:v>
          </c:tx>
          <c:spPr>
            <a:ln w="28575" cap="rnd">
              <a:solidFill>
                <a:schemeClr val="accent2"/>
              </a:solidFill>
              <a:round/>
            </a:ln>
            <a:effectLst/>
          </c:spPr>
          <c:marker>
            <c:symbol val="none"/>
          </c:marker>
          <c:dLbls>
            <c:dLbl>
              <c:idx val="0"/>
              <c:layout>
                <c:manualLayout>
                  <c:x val="-3.612903225806452E-2"/>
                  <c:y val="-1.83186149066544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B8D-4456-9E93-97E486D1C841}"/>
                </c:ext>
              </c:extLst>
            </c:dLbl>
            <c:dLbl>
              <c:idx val="1"/>
              <c:layout>
                <c:manualLayout>
                  <c:x val="-2.5806451612903288E-2"/>
                  <c:y val="-2.6169449866649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B8D-4456-9E93-97E486D1C841}"/>
                </c:ext>
              </c:extLst>
            </c:dLbl>
            <c:dLbl>
              <c:idx val="2"/>
              <c:layout>
                <c:manualLayout>
                  <c:x val="-1.5483870967741998E-2"/>
                  <c:y val="-7.85083495999474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B8D-4456-9E93-97E486D1C841}"/>
                </c:ext>
              </c:extLst>
            </c:dLbl>
            <c:dLbl>
              <c:idx val="3"/>
              <c:layout>
                <c:manualLayout>
                  <c:x val="0"/>
                  <c:y val="-3.14033398399788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B8D-4456-9E93-97E486D1C841}"/>
                </c:ext>
              </c:extLst>
            </c:dLbl>
            <c:dLbl>
              <c:idx val="4"/>
              <c:layout>
                <c:manualLayout>
                  <c:x val="0"/>
                  <c:y val="-2.87863948533141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Sheet1!$D$16:$D$21</c:f>
              <c:numCache>
                <c:formatCode>0.0000</c:formatCode>
                <c:ptCount val="6"/>
                <c:pt idx="0">
                  <c:v>0.59109999999999996</c:v>
                </c:pt>
                <c:pt idx="1">
                  <c:v>0.58050000000000002</c:v>
                </c:pt>
                <c:pt idx="2">
                  <c:v>0.47320000000000001</c:v>
                </c:pt>
                <c:pt idx="3">
                  <c:v>0.35970000000000002</c:v>
                </c:pt>
                <c:pt idx="4">
                  <c:v>0.28660000000000002</c:v>
                </c:pt>
                <c:pt idx="5">
                  <c:v>0.253</c:v>
                </c:pt>
              </c:numCache>
            </c:numRef>
          </c:val>
          <c:smooth val="0"/>
          <c:extLst>
            <c:ext xmlns:c16="http://schemas.microsoft.com/office/drawing/2014/chart" uri="{C3380CC4-5D6E-409C-BE32-E72D297353CC}">
              <c16:uniqueId val="{0000000C-9B8D-4456-9E93-97E486D1C841}"/>
            </c:ext>
          </c:extLst>
        </c:ser>
        <c:ser>
          <c:idx val="2"/>
          <c:order val="2"/>
          <c:tx>
            <c:v>CNN_Adam</c:v>
          </c:tx>
          <c:spPr>
            <a:ln w="28575" cap="rnd">
              <a:solidFill>
                <a:schemeClr val="accent3"/>
              </a:solidFill>
              <a:round/>
            </a:ln>
            <a:effectLst/>
          </c:spPr>
          <c:marker>
            <c:symbol val="none"/>
          </c:marker>
          <c:dLbls>
            <c:dLbl>
              <c:idx val="1"/>
              <c:layout>
                <c:manualLayout>
                  <c:x val="-3.2688172043010756E-2"/>
                  <c:y val="-5.23388997332982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B8D-4456-9E93-97E486D1C841}"/>
                </c:ext>
              </c:extLst>
            </c:dLbl>
            <c:dLbl>
              <c:idx val="2"/>
              <c:layout>
                <c:manualLayout>
                  <c:x val="-3.4408602150537697E-2"/>
                  <c:y val="-2.3552504879984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B8D-4456-9E93-97E486D1C841}"/>
                </c:ext>
              </c:extLst>
            </c:dLbl>
            <c:dLbl>
              <c:idx val="3"/>
              <c:layout>
                <c:manualLayout>
                  <c:x val="-2.0645161290322581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B8D-4456-9E93-97E486D1C841}"/>
                </c:ext>
              </c:extLst>
            </c:dLbl>
            <c:dLbl>
              <c:idx val="4"/>
              <c:layout>
                <c:manualLayout>
                  <c:x val="-2.9247311827956989E-2"/>
                  <c:y val="-3.92541747999737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B8D-4456-9E93-97E486D1C841}"/>
                </c:ext>
              </c:extLst>
            </c:dLbl>
            <c:dLbl>
              <c:idx val="5"/>
              <c:layout>
                <c:manualLayout>
                  <c:x val="-4.645161290322581E-2"/>
                  <c:y val="-3.1403339839978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Sheet1!$N$16:$N$21</c:f>
              <c:numCache>
                <c:formatCode>General</c:formatCode>
                <c:ptCount val="6"/>
                <c:pt idx="0">
                  <c:v>1.5833999999999999</c:v>
                </c:pt>
                <c:pt idx="1">
                  <c:v>0.2858</c:v>
                </c:pt>
                <c:pt idx="2">
                  <c:v>0.58650000000000002</c:v>
                </c:pt>
                <c:pt idx="3">
                  <c:v>0.58650000000000002</c:v>
                </c:pt>
                <c:pt idx="4">
                  <c:v>0.58660000000000001</c:v>
                </c:pt>
                <c:pt idx="5">
                  <c:v>0.58679999999999999</c:v>
                </c:pt>
              </c:numCache>
            </c:numRef>
          </c:val>
          <c:smooth val="0"/>
          <c:extLst>
            <c:ext xmlns:c16="http://schemas.microsoft.com/office/drawing/2014/chart" uri="{C3380CC4-5D6E-409C-BE32-E72D297353CC}">
              <c16:uniqueId val="{00000012-9B8D-4456-9E93-97E486D1C841}"/>
            </c:ext>
          </c:extLst>
        </c:ser>
        <c:ser>
          <c:idx val="3"/>
          <c:order val="3"/>
          <c:tx>
            <c:v>EffucuentNet_Adam</c:v>
          </c:tx>
          <c:spPr>
            <a:ln w="28575" cap="rnd">
              <a:solidFill>
                <a:schemeClr val="accent4"/>
              </a:solidFill>
              <a:round/>
            </a:ln>
            <a:effectLst/>
          </c:spPr>
          <c:marker>
            <c:symbol val="none"/>
          </c:marker>
          <c:dLbls>
            <c:dLbl>
              <c:idx val="0"/>
              <c:layout>
                <c:manualLayout>
                  <c:x val="-4.9892473118279573E-2"/>
                  <c:y val="2.3552504879984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B8D-4456-9E93-97E486D1C841}"/>
                </c:ext>
              </c:extLst>
            </c:dLbl>
            <c:dLbl>
              <c:idx val="1"/>
              <c:layout>
                <c:manualLayout>
                  <c:x val="-4.8172043010752688E-2"/>
                  <c:y val="2.0935559893319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9B8D-4456-9E93-97E486D1C84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Sheet1!$N$5:$N$7</c:f>
              <c:numCache>
                <c:formatCode>0.0000</c:formatCode>
                <c:ptCount val="3"/>
                <c:pt idx="0">
                  <c:v>0.24977443113180117</c:v>
                </c:pt>
                <c:pt idx="1">
                  <c:v>9.2760513307813819E-2</c:v>
                </c:pt>
                <c:pt idx="2">
                  <c:v>7.0452426701358803E-2</c:v>
                </c:pt>
              </c:numCache>
            </c:numRef>
          </c:val>
          <c:smooth val="0"/>
          <c:extLst>
            <c:ext xmlns:c16="http://schemas.microsoft.com/office/drawing/2014/chart" uri="{C3380CC4-5D6E-409C-BE32-E72D297353CC}">
              <c16:uniqueId val="{00000015-9B8D-4456-9E93-97E486D1C841}"/>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Validation</a:t>
            </a:r>
            <a:r>
              <a:rPr lang="zh-CN" altLang="en-US" sz="1800" baseline="0"/>
              <a:t> </a:t>
            </a:r>
            <a:r>
              <a:rPr lang="en-US" altLang="zh-CN" sz="1800" baseline="0"/>
              <a:t>history accuracy</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2440064119501846E-2"/>
          <c:y val="0.12580783441454549"/>
          <c:w val="0.88892458912434602"/>
          <c:h val="0.6693102295871719"/>
        </c:manualLayout>
      </c:layout>
      <c:lineChart>
        <c:grouping val="standard"/>
        <c:varyColors val="0"/>
        <c:ser>
          <c:idx val="0"/>
          <c:order val="0"/>
          <c:tx>
            <c:v>EffucuentNet_SGD</c:v>
          </c:tx>
          <c:spPr>
            <a:ln w="28575" cap="rnd">
              <a:solidFill>
                <a:schemeClr val="accent1"/>
              </a:solidFill>
              <a:round/>
            </a:ln>
            <a:effectLst/>
          </c:spPr>
          <c:marker>
            <c:symbol val="none"/>
          </c:marker>
          <c:dLbls>
            <c:dLbl>
              <c:idx val="0"/>
              <c:layout>
                <c:manualLayout>
                  <c:x val="-4.2953020134228186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73-4F6D-BFF0-BF174700F0B9}"/>
                </c:ext>
              </c:extLst>
            </c:dLbl>
            <c:dLbl>
              <c:idx val="1"/>
              <c:layout>
                <c:manualLayout>
                  <c:x val="-1.2527964205816556E-2"/>
                  <c:y val="2.8399009209999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73-4F6D-BFF0-BF174700F0B9}"/>
                </c:ext>
              </c:extLst>
            </c:dLbl>
            <c:dLbl>
              <c:idx val="2"/>
              <c:layout>
                <c:manualLayout>
                  <c:x val="-1.252796420581649E-2"/>
                  <c:y val="2.5559108288999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73-4F6D-BFF0-BF174700F0B9}"/>
                </c:ext>
              </c:extLst>
            </c:dLbl>
            <c:dLbl>
              <c:idx val="3"/>
              <c:layout>
                <c:manualLayout>
                  <c:x val="-2.5055928411633111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73-4F6D-BFF0-BF174700F0B9}"/>
                </c:ext>
              </c:extLst>
            </c:dLbl>
            <c:dLbl>
              <c:idx val="4"/>
              <c:layout>
                <c:manualLayout>
                  <c:x val="-2.6845637583892749E-2"/>
                  <c:y val="2.8399009209999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973-4F6D-BFF0-BF174700F0B9}"/>
                </c:ext>
              </c:extLst>
            </c:dLbl>
            <c:dLbl>
              <c:idx val="5"/>
              <c:layout>
                <c:manualLayout>
                  <c:x val="-5.0111856823266222E-2"/>
                  <c:y val="2.8399009209999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Sheet1!$G$5:$G$10</c:f>
              <c:numCache>
                <c:formatCode>0.0000</c:formatCode>
                <c:ptCount val="6"/>
                <c:pt idx="0">
                  <c:v>0.85699999999999998</c:v>
                </c:pt>
                <c:pt idx="1">
                  <c:v>0.90100000000000002</c:v>
                </c:pt>
                <c:pt idx="2" formatCode="General">
                  <c:v>0.92279999999999995</c:v>
                </c:pt>
                <c:pt idx="3" formatCode="General">
                  <c:v>0.93259999999999998</c:v>
                </c:pt>
                <c:pt idx="4" formatCode="General">
                  <c:v>0.93210000000000004</c:v>
                </c:pt>
                <c:pt idx="5">
                  <c:v>0.93899999999999995</c:v>
                </c:pt>
              </c:numCache>
            </c:numRef>
          </c:val>
          <c:smooth val="0"/>
          <c:extLst>
            <c:ext xmlns:c16="http://schemas.microsoft.com/office/drawing/2014/chart" uri="{C3380CC4-5D6E-409C-BE32-E72D297353CC}">
              <c16:uniqueId val="{00000006-5973-4F6D-BFF0-BF174700F0B9}"/>
            </c:ext>
          </c:extLst>
        </c:ser>
        <c:ser>
          <c:idx val="1"/>
          <c:order val="1"/>
          <c:tx>
            <c:v>CNN_SGD</c:v>
          </c:tx>
          <c:spPr>
            <a:ln w="28575" cap="rnd">
              <a:solidFill>
                <a:schemeClr val="accent2"/>
              </a:solidFill>
              <a:round/>
            </a:ln>
            <a:effectLst/>
          </c:spPr>
          <c:marker>
            <c:symbol val="none"/>
          </c:marker>
          <c:dLbls>
            <c:dLbl>
              <c:idx val="0"/>
              <c:layout>
                <c:manualLayout>
                  <c:x val="-2.3266219239373602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73-4F6D-BFF0-BF174700F0B9}"/>
                </c:ext>
              </c:extLst>
            </c:dLbl>
            <c:dLbl>
              <c:idx val="1"/>
              <c:layout>
                <c:manualLayout>
                  <c:x val="-3.5794183445190191E-2"/>
                  <c:y val="-4.82783156569998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973-4F6D-BFF0-BF174700F0B9}"/>
                </c:ext>
              </c:extLst>
            </c:dLbl>
            <c:dLbl>
              <c:idx val="2"/>
              <c:layout>
                <c:manualLayout>
                  <c:x val="-5.0111856823266285E-2"/>
                  <c:y val="-4.54384147359999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973-4F6D-BFF0-BF174700F0B9}"/>
                </c:ext>
              </c:extLst>
            </c:dLbl>
            <c:dLbl>
              <c:idx val="3"/>
              <c:layout>
                <c:manualLayout>
                  <c:x val="-6.4429530201342289E-2"/>
                  <c:y val="-1.70394055260000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973-4F6D-BFF0-BF174700F0B9}"/>
                </c:ext>
              </c:extLst>
            </c:dLbl>
            <c:dLbl>
              <c:idx val="4"/>
              <c:layout>
                <c:manualLayout>
                  <c:x val="-5.3691275167785234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973-4F6D-BFF0-BF174700F0B9}"/>
                </c:ext>
              </c:extLst>
            </c:dLbl>
            <c:dLbl>
              <c:idx val="5"/>
              <c:layout>
                <c:manualLayout>
                  <c:x val="-5.3691275167785366E-2"/>
                  <c:y val="-4.82783156569998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Sheet1!$G$16:$G$21</c:f>
              <c:numCache>
                <c:formatCode>General</c:formatCode>
                <c:ptCount val="6"/>
                <c:pt idx="0">
                  <c:v>0.60809999999999997</c:v>
                </c:pt>
                <c:pt idx="1">
                  <c:v>0.60809999999999997</c:v>
                </c:pt>
                <c:pt idx="2">
                  <c:v>0.61270000000000002</c:v>
                </c:pt>
                <c:pt idx="3">
                  <c:v>0.73570000000000002</c:v>
                </c:pt>
                <c:pt idx="4">
                  <c:v>0.81579999999999997</c:v>
                </c:pt>
                <c:pt idx="5" formatCode="0.0000">
                  <c:v>0.83199999999999996</c:v>
                </c:pt>
              </c:numCache>
            </c:numRef>
          </c:val>
          <c:smooth val="0"/>
          <c:extLst>
            <c:ext xmlns:c16="http://schemas.microsoft.com/office/drawing/2014/chart" uri="{C3380CC4-5D6E-409C-BE32-E72D297353CC}">
              <c16:uniqueId val="{0000000D-5973-4F6D-BFF0-BF174700F0B9}"/>
            </c:ext>
          </c:extLst>
        </c:ser>
        <c:ser>
          <c:idx val="2"/>
          <c:order val="2"/>
          <c:tx>
            <c:v>CNN_Adam</c:v>
          </c:tx>
          <c:spPr>
            <a:ln w="28575" cap="rnd">
              <a:solidFill>
                <a:schemeClr val="accent3"/>
              </a:solidFill>
              <a:round/>
            </a:ln>
            <a:effectLst/>
          </c:spPr>
          <c:marker>
            <c:symbol val="none"/>
          </c:marker>
          <c:dLbls>
            <c:dLbl>
              <c:idx val="0"/>
              <c:layout>
                <c:manualLayout>
                  <c:x val="-5.5480984340044739E-2"/>
                  <c:y val="3.97586128939999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73-4F6D-BFF0-BF174700F0B9}"/>
                </c:ext>
              </c:extLst>
            </c:dLbl>
            <c:dLbl>
              <c:idx val="1"/>
              <c:layout>
                <c:manualLayout>
                  <c:x val="-4.2953020134228186E-2"/>
                  <c:y val="3.12389101309998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973-4F6D-BFF0-BF174700F0B9}"/>
                </c:ext>
              </c:extLst>
            </c:dLbl>
            <c:dLbl>
              <c:idx val="2"/>
              <c:layout>
                <c:manualLayout>
                  <c:x val="-3.5794183445190225E-2"/>
                  <c:y val="3.97586128939999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973-4F6D-BFF0-BF174700F0B9}"/>
                </c:ext>
              </c:extLst>
            </c:dLbl>
            <c:dLbl>
              <c:idx val="3"/>
              <c:layout>
                <c:manualLayout>
                  <c:x val="-3.9373601789709174E-2"/>
                  <c:y val="4.25985138149999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973-4F6D-BFF0-BF174700F0B9}"/>
                </c:ext>
              </c:extLst>
            </c:dLbl>
            <c:dLbl>
              <c:idx val="4"/>
              <c:layout>
                <c:manualLayout>
                  <c:x val="-3.9373601789709306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973-4F6D-BFF0-BF174700F0B9}"/>
                </c:ext>
              </c:extLst>
            </c:dLbl>
            <c:dLbl>
              <c:idx val="5"/>
              <c:layout>
                <c:manualLayout>
                  <c:x val="-4.474272930648783E-2"/>
                  <c:y val="3.4078811051999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Sheet1!$Q$16:$Q$21</c:f>
              <c:numCache>
                <c:formatCode>General</c:formatCode>
                <c:ptCount val="6"/>
                <c:pt idx="0">
                  <c:v>0.73250000000000004</c:v>
                </c:pt>
                <c:pt idx="1">
                  <c:v>0.60809999999999997</c:v>
                </c:pt>
                <c:pt idx="2">
                  <c:v>0.60809999999999997</c:v>
                </c:pt>
                <c:pt idx="3">
                  <c:v>0.60809999999999997</c:v>
                </c:pt>
                <c:pt idx="4">
                  <c:v>0.60809999999999997</c:v>
                </c:pt>
                <c:pt idx="5">
                  <c:v>0.60809999999999997</c:v>
                </c:pt>
              </c:numCache>
            </c:numRef>
          </c:val>
          <c:smooth val="0"/>
          <c:extLst>
            <c:ext xmlns:c16="http://schemas.microsoft.com/office/drawing/2014/chart" uri="{C3380CC4-5D6E-409C-BE32-E72D297353CC}">
              <c16:uniqueId val="{00000014-5973-4F6D-BFF0-BF174700F0B9}"/>
            </c:ext>
          </c:extLst>
        </c:ser>
        <c:ser>
          <c:idx val="3"/>
          <c:order val="3"/>
          <c:tx>
            <c:v>EffucuentNet_Adam</c:v>
          </c:tx>
          <c:spPr>
            <a:ln w="28575" cap="rnd">
              <a:solidFill>
                <a:schemeClr val="accent4"/>
              </a:solidFill>
              <a:round/>
            </a:ln>
            <a:effectLst/>
          </c:spPr>
          <c:marker>
            <c:symbol val="none"/>
          </c:marker>
          <c:dLbls>
            <c:dLbl>
              <c:idx val="0"/>
              <c:layout>
                <c:manualLayout>
                  <c:x val="-2.1476510067114079E-2"/>
                  <c:y val="-2.27192073679999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973-4F6D-BFF0-BF174700F0B9}"/>
                </c:ext>
              </c:extLst>
            </c:dLbl>
            <c:dLbl>
              <c:idx val="1"/>
              <c:layout>
                <c:manualLayout>
                  <c:x val="-3.5794183445190156E-2"/>
                  <c:y val="-2.8399009209999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973-4F6D-BFF0-BF174700F0B9}"/>
                </c:ext>
              </c:extLst>
            </c:dLbl>
            <c:dLbl>
              <c:idx val="2"/>
              <c:layout>
                <c:manualLayout>
                  <c:x val="-4.2953020134228186E-2"/>
                  <c:y val="-3.123891013099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973-4F6D-BFF0-BF174700F0B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Sheet1!$Q$5:$Q$7</c:f>
              <c:numCache>
                <c:formatCode>General</c:formatCode>
                <c:ptCount val="3"/>
                <c:pt idx="0" formatCode="0.0000">
                  <c:v>0.93100000000000005</c:v>
                </c:pt>
                <c:pt idx="1">
                  <c:v>0.9375</c:v>
                </c:pt>
                <c:pt idx="2">
                  <c:v>0.95950000000000002</c:v>
                </c:pt>
              </c:numCache>
            </c:numRef>
          </c:val>
          <c:smooth val="0"/>
          <c:extLst>
            <c:ext xmlns:c16="http://schemas.microsoft.com/office/drawing/2014/chart" uri="{C3380CC4-5D6E-409C-BE32-E72D297353CC}">
              <c16:uniqueId val="{00000018-5973-4F6D-BFF0-BF174700F0B9}"/>
            </c:ext>
          </c:extLst>
        </c:ser>
        <c:dLbls>
          <c:showLegendKey val="0"/>
          <c:showVal val="0"/>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min val="0.55000000000000004"/>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layout>
        <c:manualLayout>
          <c:xMode val="edge"/>
          <c:yMode val="edge"/>
          <c:x val="1.9737291212781408E-2"/>
          <c:y val="0.86717010637559977"/>
          <c:w val="0.95028812636165583"/>
          <c:h val="0.1328298936244001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Validation</a:t>
            </a:r>
            <a:r>
              <a:rPr lang="zh-CN" altLang="en-US" sz="1800" baseline="0"/>
              <a:t> </a:t>
            </a:r>
            <a:r>
              <a:rPr lang="en-US" altLang="zh-CN" sz="1800" baseline="0"/>
              <a:t>history mean loss</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EffucuentNet_SGD</c:v>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Sheet1!$I$5:$I$10</c:f>
              <c:numCache>
                <c:formatCode>0.0000</c:formatCode>
                <c:ptCount val="6"/>
                <c:pt idx="0">
                  <c:v>0.30957693953658982</c:v>
                </c:pt>
                <c:pt idx="1">
                  <c:v>0.22767011065598827</c:v>
                </c:pt>
                <c:pt idx="2">
                  <c:v>0.18996454117503209</c:v>
                </c:pt>
                <c:pt idx="3">
                  <c:v>0.1709971266124595</c:v>
                </c:pt>
                <c:pt idx="4">
                  <c:v>0.18180289784190254</c:v>
                </c:pt>
                <c:pt idx="5">
                  <c:v>0.15415418475270526</c:v>
                </c:pt>
              </c:numCache>
            </c:numRef>
          </c:val>
          <c:smooth val="0"/>
          <c:extLst>
            <c:ext xmlns:c16="http://schemas.microsoft.com/office/drawing/2014/chart" uri="{C3380CC4-5D6E-409C-BE32-E72D297353CC}">
              <c16:uniqueId val="{00000000-9FFF-4FE0-8520-4C64B2F05AFA}"/>
            </c:ext>
          </c:extLst>
        </c:ser>
        <c:ser>
          <c:idx val="1"/>
          <c:order val="1"/>
          <c:tx>
            <c:v>CNN_SGD</c:v>
          </c:tx>
          <c:spPr>
            <a:ln w="28575" cap="rnd">
              <a:solidFill>
                <a:schemeClr val="accent2"/>
              </a:solidFill>
              <a:round/>
            </a:ln>
            <a:effectLst/>
          </c:spPr>
          <c:marker>
            <c:symbol val="none"/>
          </c:marker>
          <c:dLbls>
            <c:dLbl>
              <c:idx val="1"/>
              <c:layout>
                <c:manualLayout>
                  <c:x val="-6.3957056980780691E-2"/>
                  <c:y val="-4.27215238779745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FFF-4FE0-8520-4C64B2F05AFA}"/>
                </c:ext>
              </c:extLst>
            </c:dLbl>
            <c:dLbl>
              <c:idx val="3"/>
              <c:layout>
                <c:manualLayout>
                  <c:x val="-2.2735551604436667E-2"/>
                  <c:y val="-3.22537439313148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Sheet1!$I$16:$I$21</c:f>
              <c:numCache>
                <c:formatCode>General</c:formatCode>
                <c:ptCount val="6"/>
                <c:pt idx="0" formatCode="0.0000">
                  <c:v>0.70640000000000003</c:v>
                </c:pt>
                <c:pt idx="1">
                  <c:v>0.69799999999999995</c:v>
                </c:pt>
                <c:pt idx="2" formatCode="0.0000">
                  <c:v>1.4701</c:v>
                </c:pt>
                <c:pt idx="3" formatCode="0.0000">
                  <c:v>0.53480000000000005</c:v>
                </c:pt>
                <c:pt idx="4" formatCode="0.0000">
                  <c:v>0.3795</c:v>
                </c:pt>
                <c:pt idx="5" formatCode="0.0000">
                  <c:v>0.3523</c:v>
                </c:pt>
              </c:numCache>
            </c:numRef>
          </c:val>
          <c:smooth val="0"/>
          <c:extLst>
            <c:ext xmlns:c16="http://schemas.microsoft.com/office/drawing/2014/chart" uri="{C3380CC4-5D6E-409C-BE32-E72D297353CC}">
              <c16:uniqueId val="{00000003-9FFF-4FE0-8520-4C64B2F05AFA}"/>
            </c:ext>
          </c:extLst>
        </c:ser>
        <c:ser>
          <c:idx val="2"/>
          <c:order val="2"/>
          <c:tx>
            <c:v>CNN_Adam</c:v>
          </c:tx>
          <c:spPr>
            <a:ln w="28575" cap="rnd">
              <a:solidFill>
                <a:schemeClr val="accent3"/>
              </a:solidFill>
              <a:round/>
            </a:ln>
            <a:effectLst/>
          </c:spPr>
          <c:marker>
            <c:symbol val="none"/>
          </c:marker>
          <c:dLbls>
            <c:dLbl>
              <c:idx val="1"/>
              <c:layout>
                <c:manualLayout>
                  <c:x val="-1.578501397002794E-2"/>
                  <c:y val="2.53190457753132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FFF-4FE0-8520-4C64B2F05AFA}"/>
                </c:ext>
              </c:extLst>
            </c:dLbl>
            <c:dLbl>
              <c:idx val="2"/>
              <c:layout>
                <c:manualLayout>
                  <c:x val="-4.3380712894759123E-2"/>
                  <c:y val="3.31698807353079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FFF-4FE0-8520-4C64B2F05AFA}"/>
                </c:ext>
              </c:extLst>
            </c:dLbl>
            <c:dLbl>
              <c:idx val="3"/>
              <c:layout>
                <c:manualLayout>
                  <c:x val="-3.8219422572178606E-2"/>
                  <c:y val="-2.44029089713201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FFF-4FE0-8520-4C64B2F05AFA}"/>
                </c:ext>
              </c:extLst>
            </c:dLbl>
            <c:dLbl>
              <c:idx val="4"/>
              <c:layout>
                <c:manualLayout>
                  <c:x val="-6.2305444077554825E-2"/>
                  <c:y val="3.05529357486429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FFF-4FE0-8520-4C64B2F05AFA}"/>
                </c:ext>
              </c:extLst>
            </c:dLbl>
            <c:dLbl>
              <c:idx val="5"/>
              <c:layout>
                <c:manualLayout>
                  <c:x val="-4.5101143002286008E-2"/>
                  <c:y val="3.05529357486430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Sheet1!$S$16:$S$21</c:f>
              <c:numCache>
                <c:formatCode>General</c:formatCode>
                <c:ptCount val="6"/>
                <c:pt idx="0">
                  <c:v>0.52480000000000004</c:v>
                </c:pt>
                <c:pt idx="1">
                  <c:v>0.70899999999999996</c:v>
                </c:pt>
                <c:pt idx="2">
                  <c:v>0.7026</c:v>
                </c:pt>
                <c:pt idx="3">
                  <c:v>0.70740000000000003</c:v>
                </c:pt>
                <c:pt idx="4">
                  <c:v>0.70250000000000001</c:v>
                </c:pt>
                <c:pt idx="5">
                  <c:v>0.70489999999999997</c:v>
                </c:pt>
              </c:numCache>
            </c:numRef>
          </c:val>
          <c:smooth val="0"/>
          <c:extLst>
            <c:ext xmlns:c16="http://schemas.microsoft.com/office/drawing/2014/chart" uri="{C3380CC4-5D6E-409C-BE32-E72D297353CC}">
              <c16:uniqueId val="{00000009-9FFF-4FE0-8520-4C64B2F05AFA}"/>
            </c:ext>
          </c:extLst>
        </c:ser>
        <c:ser>
          <c:idx val="3"/>
          <c:order val="3"/>
          <c:tx>
            <c:v>EffucuentNet_Adam</c:v>
          </c:tx>
          <c:spPr>
            <a:ln w="28575" cap="rnd">
              <a:solidFill>
                <a:schemeClr val="accent4"/>
              </a:solidFill>
              <a:round/>
            </a:ln>
            <a:effectLst/>
          </c:spPr>
          <c:marker>
            <c:symbol val="none"/>
          </c:marker>
          <c:dLbls>
            <c:dLbl>
              <c:idx val="0"/>
              <c:layout>
                <c:manualLayout>
                  <c:x val="-5.7144153754974177E-2"/>
                  <c:y val="3.31698807353079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FFF-4FE0-8520-4C64B2F05AFA}"/>
                </c:ext>
              </c:extLst>
            </c:dLbl>
            <c:dLbl>
              <c:idx val="1"/>
              <c:layout>
                <c:manualLayout>
                  <c:x val="-5.3703293539920413E-2"/>
                  <c:y val="2.53190457753131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FFF-4FE0-8520-4C64B2F05AFA}"/>
                </c:ext>
              </c:extLst>
            </c:dLbl>
            <c:dLbl>
              <c:idx val="2"/>
              <c:layout>
                <c:manualLayout>
                  <c:x val="-5.5312505291677883E-3"/>
                  <c:y val="1.2234320841988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FFF-4FE0-8520-4C64B2F05AF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Sheet1!$S$5:$S$7</c:f>
              <c:numCache>
                <c:formatCode>0.0000</c:formatCode>
                <c:ptCount val="3"/>
                <c:pt idx="0">
                  <c:v>0.1977593690774592</c:v>
                </c:pt>
                <c:pt idx="1">
                  <c:v>0.15066943816103198</c:v>
                </c:pt>
                <c:pt idx="2">
                  <c:v>0.10055327994130953</c:v>
                </c:pt>
              </c:numCache>
            </c:numRef>
          </c:val>
          <c:smooth val="0"/>
          <c:extLst>
            <c:ext xmlns:c16="http://schemas.microsoft.com/office/drawing/2014/chart" uri="{C3380CC4-5D6E-409C-BE32-E72D297353CC}">
              <c16:uniqueId val="{0000000D-9FFF-4FE0-8520-4C64B2F05AFA}"/>
            </c:ext>
          </c:extLst>
        </c:ser>
        <c:dLbls>
          <c:dLblPos val="t"/>
          <c:showLegendKey val="0"/>
          <c:showVal val="1"/>
          <c:showCatName val="0"/>
          <c:showSerName val="0"/>
          <c:showPercent val="0"/>
          <c:showBubbleSize val="0"/>
        </c:dLbls>
        <c:smooth val="0"/>
        <c:axId val="1883257407"/>
        <c:axId val="1883246367"/>
      </c:lineChart>
      <c:catAx>
        <c:axId val="18832574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83246367"/>
        <c:crosses val="autoZero"/>
        <c:auto val="1"/>
        <c:lblAlgn val="ctr"/>
        <c:lblOffset val="100"/>
        <c:noMultiLvlLbl val="0"/>
      </c:catAx>
      <c:valAx>
        <c:axId val="1883246367"/>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b="0" i="0" u="none" strike="noStrike" baseline="0">
                <a:effectLst/>
              </a:rPr>
              <a:t>The average time of each epoch</a:t>
            </a:r>
            <a:endParaRPr lang="en-US" alt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v>EffucuentNet_SGD</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Sheet1!$B$11</c:f>
              <c:numCache>
                <c:formatCode>0.00</c:formatCode>
                <c:ptCount val="1"/>
                <c:pt idx="0">
                  <c:v>3361.4666666666667</c:v>
                </c:pt>
              </c:numCache>
            </c:numRef>
          </c:val>
          <c:extLst>
            <c:ext xmlns:c16="http://schemas.microsoft.com/office/drawing/2014/chart" uri="{C3380CC4-5D6E-409C-BE32-E72D297353CC}">
              <c16:uniqueId val="{00000000-3960-452B-878F-794D4C3764FE}"/>
            </c:ext>
          </c:extLst>
        </c:ser>
        <c:ser>
          <c:idx val="1"/>
          <c:order val="1"/>
          <c:tx>
            <c:v>CNN_SGD</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Sheet1!$B$22</c:f>
              <c:numCache>
                <c:formatCode>0.00</c:formatCode>
                <c:ptCount val="1"/>
                <c:pt idx="0">
                  <c:v>3208.5499999999997</c:v>
                </c:pt>
              </c:numCache>
            </c:numRef>
          </c:val>
          <c:extLst>
            <c:ext xmlns:c16="http://schemas.microsoft.com/office/drawing/2014/chart" uri="{C3380CC4-5D6E-409C-BE32-E72D297353CC}">
              <c16:uniqueId val="{00000001-3960-452B-878F-794D4C3764FE}"/>
            </c:ext>
          </c:extLst>
        </c:ser>
        <c:ser>
          <c:idx val="2"/>
          <c:order val="2"/>
          <c:tx>
            <c:v>CNN_Adam</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Sheet1!$L$22</c:f>
              <c:numCache>
                <c:formatCode>0.00</c:formatCode>
                <c:ptCount val="1"/>
                <c:pt idx="0">
                  <c:v>3197.35</c:v>
                </c:pt>
              </c:numCache>
            </c:numRef>
          </c:val>
          <c:extLst>
            <c:ext xmlns:c16="http://schemas.microsoft.com/office/drawing/2014/chart" uri="{C3380CC4-5D6E-409C-BE32-E72D297353CC}">
              <c16:uniqueId val="{00000002-3960-452B-878F-794D4C3764FE}"/>
            </c:ext>
          </c:extLst>
        </c:ser>
        <c:ser>
          <c:idx val="3"/>
          <c:order val="3"/>
          <c:tx>
            <c:v>EffucuentNet_Adam</c:v>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Sheet1!$L$11</c:f>
              <c:numCache>
                <c:formatCode>0.00</c:formatCode>
                <c:ptCount val="1"/>
                <c:pt idx="0">
                  <c:v>3343.0333333333342</c:v>
                </c:pt>
              </c:numCache>
            </c:numRef>
          </c:val>
          <c:extLst>
            <c:ext xmlns:c16="http://schemas.microsoft.com/office/drawing/2014/chart" uri="{C3380CC4-5D6E-409C-BE32-E72D297353CC}">
              <c16:uniqueId val="{00000003-3960-452B-878F-794D4C3764FE}"/>
            </c:ext>
          </c:extLst>
        </c:ser>
        <c:dLbls>
          <c:dLblPos val="outEnd"/>
          <c:showLegendKey val="0"/>
          <c:showVal val="1"/>
          <c:showCatName val="0"/>
          <c:showSerName val="0"/>
          <c:showPercent val="0"/>
          <c:showBubbleSize val="0"/>
        </c:dLbls>
        <c:gapWidth val="150"/>
        <c:axId val="1883257407"/>
        <c:axId val="1883246367"/>
      </c:barChart>
      <c:catAx>
        <c:axId val="1883257407"/>
        <c:scaling>
          <c:orientation val="minMax"/>
        </c:scaling>
        <c:delete val="1"/>
        <c:axPos val="b"/>
        <c:majorTickMark val="none"/>
        <c:minorTickMark val="none"/>
        <c:tickLblPos val="nextTo"/>
        <c:crossAx val="1883246367"/>
        <c:crosses val="autoZero"/>
        <c:auto val="1"/>
        <c:lblAlgn val="ctr"/>
        <c:lblOffset val="100"/>
        <c:noMultiLvlLbl val="0"/>
      </c:catAx>
      <c:valAx>
        <c:axId val="1883246367"/>
        <c:scaling>
          <c:orientation val="minMax"/>
          <c:max val="3400"/>
          <c:min val="31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8325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0.00598</cdr:x>
      <cdr:y>0.01996</cdr:y>
    </cdr:from>
    <cdr:to>
      <cdr:x>0.15406</cdr:x>
      <cdr:y>0.08266</cdr:y>
    </cdr:to>
    <cdr:sp macro="" textlink="">
      <cdr:nvSpPr>
        <cdr:cNvPr id="2" name="文本框 1">
          <a:extLst xmlns:a="http://schemas.openxmlformats.org/drawingml/2006/main">
            <a:ext uri="{FF2B5EF4-FFF2-40B4-BE49-F238E27FC236}">
              <a16:creationId xmlns:a16="http://schemas.microsoft.com/office/drawing/2014/main" id="{DCF832E0-2F04-F5FC-8786-479009E8BC52}"/>
            </a:ext>
          </a:extLst>
        </cdr:cNvPr>
        <cdr:cNvSpPr txBox="1"/>
      </cdr:nvSpPr>
      <cdr:spPr>
        <a:xfrm xmlns:a="http://schemas.openxmlformats.org/drawingml/2006/main">
          <a:off x="38112" y="84972"/>
          <a:ext cx="943795" cy="26690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600" kern="1200" dirty="0"/>
            <a:t>Second</a:t>
          </a:r>
          <a:endParaRPr lang="zh-CN" altLang="en-US" sz="1600" kern="12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2024/11/22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2024/11/22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B9C8-E053-8B87-FD56-4B72E7716D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4637A7-A813-F622-4190-F30B83FDB2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F17485-316D-2691-B94B-918EDC61F5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8EAF9B-55AF-DC9F-3D3A-9702E9C8DF6C}"/>
              </a:ext>
            </a:extLst>
          </p:cNvPr>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360835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7FDFD-AAA5-0914-5FCB-1A3E0EE75A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D6967A-3B9E-B75A-4BF0-E36F2BEEC6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F2E6EA-1424-5088-C4FE-29DFF296C2B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4BAF0C-FFB5-21A3-3996-B47FC0762CAA}"/>
              </a:ext>
            </a:extLst>
          </p:cNvPr>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782611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A4DE-DF39-79C2-D704-15723E1485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DD1E3E-9772-5A5F-700B-7121BE15B7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F06F26-B6DC-A545-6497-D8BF2F9FB2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8AD48F-B4A8-1F44-DE4D-FA7C20ED4A2D}"/>
              </a:ext>
            </a:extLst>
          </p:cNvPr>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4017117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9E00-894E-F83D-24CE-BA8BAD15B1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14CFCE-5B66-60C4-8D1B-BE74FC478D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8BFB1C-A961-2200-7B5B-A68B3CF928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889557F-7471-7BFB-38CF-F594B407B97E}"/>
              </a:ext>
            </a:extLst>
          </p:cNvPr>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2709148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8845-DA82-9B89-B3DA-5EB3F31805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1E5AE0-01FD-9C06-B12A-45E2DBE59B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49AEFA-9A8F-E360-9A8F-DBFDB2654F9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BE57B4-8294-3A78-9124-018091ABC740}"/>
              </a:ext>
            </a:extLst>
          </p:cNvPr>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190793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6A0C3-4A65-3FEB-2EB1-2C596830C2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A017FF-8621-7A5A-CB1B-E6301ABAB3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F9FE8C-147C-CE32-659E-7A9713301D9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45EB4F5-D1C8-CB5D-E435-DF0775712775}"/>
              </a:ext>
            </a:extLst>
          </p:cNvPr>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21352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2B15-94D3-CCD4-AD49-C4A59776CC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F30E2B-057E-A277-E43F-3ADDC0DE72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5472E6-A286-2D30-BCB4-43A32446243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EF06459-0840-1C06-0640-6D136DC8D2A9}"/>
              </a:ext>
            </a:extLst>
          </p:cNvPr>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1720097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FFF8-64F9-D21D-612E-23D935AF84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FF75EC-9625-365E-A9BA-F221C2B65C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8C6BE6-4D50-1632-F5B4-4EE12F6C00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D79114-18B1-84F1-8126-8EAF93D15840}"/>
              </a:ext>
            </a:extLst>
          </p:cNvPr>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4120623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BC5D5-BD55-5F59-8AB4-DA7A5D3105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2DF63C-96F5-308B-B06B-10C68EBDFC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D9757-1F39-97D8-8163-57D2AF04C40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4535B89-B5E0-FA3A-E9D1-BA88B50E1664}"/>
              </a:ext>
            </a:extLst>
          </p:cNvPr>
          <p:cNvSpPr>
            <a:spLocks noGrp="1"/>
          </p:cNvSpPr>
          <p:nvPr>
            <p:ph type="sldNum" sz="quarter" idx="10"/>
          </p:nvPr>
        </p:nvSpPr>
        <p:spPr/>
        <p:txBody>
          <a:bodyPr/>
          <a:lstStyle/>
          <a:p>
            <a:fld id="{E2E3AE05-7DD1-4AF0-924E-BEEA496F3737}" type="slidenum">
              <a:rPr lang="zh-CN" altLang="en-US" smtClean="0"/>
              <a:t>29</a:t>
            </a:fld>
            <a:endParaRPr lang="zh-CN" altLang="en-US"/>
          </a:p>
        </p:txBody>
      </p:sp>
    </p:spTree>
    <p:extLst>
      <p:ext uri="{BB962C8B-B14F-4D97-AF65-F5344CB8AC3E}">
        <p14:creationId xmlns:p14="http://schemas.microsoft.com/office/powerpoint/2010/main" val="14039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26000">
              <a:srgbClr val="273763"/>
            </a:gs>
            <a:gs pos="100000">
              <a:srgbClr val="5FA69A"/>
            </a:gs>
          </a:gsLst>
          <a:lin ang="0" scaled="1"/>
        </a:gradFill>
        <a:effectLst/>
      </p:bgPr>
    </p:bg>
    <p:spTree>
      <p:nvGrpSpPr>
        <p:cNvPr id="1" name=""/>
        <p:cNvGrpSpPr/>
        <p:nvPr/>
      </p:nvGrpSpPr>
      <p:grpSpPr>
        <a:xfrm>
          <a:off x="0" y="0"/>
          <a:ext cx="0" cy="0"/>
          <a:chOff x="0" y="0"/>
          <a:chExt cx="0" cy="0"/>
        </a:xfrm>
      </p:grpSpPr>
      <p:sp>
        <p:nvSpPr>
          <p:cNvPr id="2" name="矩形 1"/>
          <p:cNvSpPr/>
          <p:nvPr userDrawn="1"/>
        </p:nvSpPr>
        <p:spPr>
          <a:xfrm>
            <a:off x="244699" y="244698"/>
            <a:ext cx="11784169" cy="637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manjilkarki/deepfake-and-real-images?select=Datase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hyperlink" Target="https://pan.baidu.com/s/1eSNpdRG#list/path=%2F" TargetMode="External"/><Relationship Id="rId4" Type="http://schemas.openxmlformats.org/officeDocument/2006/relationships/hyperlink" Target="https://pan.baidu.com/s/1_GgADkJpHrM6kM0AhF7nrg?pwd=o4r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22.svg"/><Relationship Id="rId3" Type="http://schemas.openxmlformats.org/officeDocument/2006/relationships/tags" Target="../tags/tag4.xml"/><Relationship Id="rId21" Type="http://schemas.openxmlformats.org/officeDocument/2006/relationships/slideLayout" Target="../slideLayouts/slideLayout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21.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20.sv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22.xml"/><Relationship Id="rId27"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i="0">
                <a:solidFill>
                  <a:srgbClr val="F0F6FC"/>
                </a:solidFill>
                <a:effectLst/>
                <a:latin typeface="-apple-system"/>
              </a:rPr>
              <a:t>2024FinTechathon AI</a:t>
            </a:r>
            <a:endParaRPr lang="en-US" altLang="zh-CN" sz="1800" b="1" i="0" dirty="0">
              <a:solidFill>
                <a:srgbClr val="F0F6FC"/>
              </a:solidFill>
              <a:effectLst/>
              <a:latin typeface="-apple-system"/>
            </a:endParaRPr>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2547936"/>
            <a:ext cx="3745769" cy="584775"/>
          </a:xfrm>
          <a:prstGeom prst="rect">
            <a:avLst/>
          </a:prstGeom>
          <a:noFill/>
        </p:spPr>
        <p:txBody>
          <a:bodyPr wrap="none" rtlCol="0">
            <a:spAutoFit/>
          </a:bodyPr>
          <a:lstStyle/>
          <a:p>
            <a:pPr algn="l"/>
            <a:r>
              <a:rPr lang="en-US" altLang="zh-CN" sz="3200" b="1" i="0" dirty="0">
                <a:solidFill>
                  <a:srgbClr val="F0F6FC"/>
                </a:solidFill>
                <a:effectLst/>
                <a:latin typeface="-apple-system"/>
              </a:rPr>
              <a:t>2024FinTechathon AI</a:t>
            </a:r>
          </a:p>
        </p:txBody>
      </p:sp>
      <p:sp>
        <p:nvSpPr>
          <p:cNvPr id="8" name="文本框 7"/>
          <p:cNvSpPr txBox="1"/>
          <p:nvPr/>
        </p:nvSpPr>
        <p:spPr>
          <a:xfrm>
            <a:off x="1860872" y="3115879"/>
            <a:ext cx="8551380" cy="923330"/>
          </a:xfrm>
          <a:prstGeom prst="rect">
            <a:avLst/>
          </a:prstGeom>
          <a:noFill/>
        </p:spPr>
        <p:txBody>
          <a:bodyPr wrap="none" rtlCol="0">
            <a:spAutoFit/>
          </a:bodyPr>
          <a:lstStyle/>
          <a:p>
            <a:r>
              <a:rPr lang="en-US" altLang="zh-CN" sz="5400" dirty="0">
                <a:solidFill>
                  <a:srgbClr val="F0F6FC"/>
                </a:solidFill>
                <a:latin typeface="-apple-system"/>
              </a:rPr>
              <a:t>D</a:t>
            </a:r>
            <a:r>
              <a:rPr lang="en-US" altLang="zh-CN" sz="5400" b="0" i="0" dirty="0">
                <a:solidFill>
                  <a:srgbClr val="F0F6FC"/>
                </a:solidFill>
                <a:effectLst/>
                <a:latin typeface="-apple-system"/>
              </a:rPr>
              <a:t>etection of deepfake picture</a:t>
            </a:r>
            <a:endParaRPr kumimoji="1" lang="zh-CN" altLang="en-US" sz="5400" dirty="0">
              <a:solidFill>
                <a:schemeClr val="bg1"/>
              </a:solidFill>
            </a:endParaRPr>
          </a:p>
        </p:txBody>
      </p:sp>
      <p:sp>
        <p:nvSpPr>
          <p:cNvPr id="2" name="文本框 1"/>
          <p:cNvSpPr txBox="1"/>
          <p:nvPr/>
        </p:nvSpPr>
        <p:spPr>
          <a:xfrm>
            <a:off x="1860872" y="4989793"/>
            <a:ext cx="6641177" cy="461665"/>
          </a:xfrm>
          <a:prstGeom prst="rect">
            <a:avLst/>
          </a:prstGeom>
          <a:noFill/>
        </p:spPr>
        <p:txBody>
          <a:bodyPr wrap="none" rtlCol="0">
            <a:spAutoFit/>
          </a:bodyPr>
          <a:lstStyle/>
          <a:p>
            <a:pPr algn="l"/>
            <a:r>
              <a:rPr lang="en-US" altLang="zh-CN" sz="2400" b="1" i="0" dirty="0">
                <a:solidFill>
                  <a:srgbClr val="F0F6FC"/>
                </a:solidFill>
                <a:effectLst/>
                <a:latin typeface="-apple-system"/>
              </a:rPr>
              <a:t>Chen </a:t>
            </a:r>
            <a:r>
              <a:rPr lang="en-US" altLang="zh-CN" sz="2400" b="1" i="0" dirty="0" err="1">
                <a:solidFill>
                  <a:srgbClr val="F0F6FC"/>
                </a:solidFill>
                <a:effectLst/>
                <a:latin typeface="-apple-system"/>
              </a:rPr>
              <a:t>Lunchao|Luo</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Ruiquan|Jiang</a:t>
            </a:r>
            <a:r>
              <a:rPr lang="en-US" altLang="zh-CN" sz="2400" b="1" i="0" dirty="0">
                <a:solidFill>
                  <a:srgbClr val="F0F6FC"/>
                </a:solidFill>
                <a:effectLst/>
                <a:latin typeface="-apple-system"/>
              </a:rPr>
              <a:t> </a:t>
            </a:r>
            <a:r>
              <a:rPr lang="en-US" altLang="zh-CN" sz="2400" b="1" i="0" dirty="0" err="1">
                <a:solidFill>
                  <a:srgbClr val="F0F6FC"/>
                </a:solidFill>
                <a:effectLst/>
                <a:latin typeface="-apple-system"/>
              </a:rPr>
              <a:t>Yixuan</a:t>
            </a:r>
            <a:r>
              <a:rPr lang="en-US" altLang="zh-CN" sz="2400" b="1" dirty="0" err="1">
                <a:solidFill>
                  <a:srgbClr val="F0F6FC"/>
                </a:solidFill>
                <a:latin typeface="-apple-system"/>
              </a:rPr>
              <a:t>|Xie</a:t>
            </a:r>
            <a:r>
              <a:rPr lang="en-US" altLang="zh-CN" sz="2400" b="1" dirty="0">
                <a:solidFill>
                  <a:srgbClr val="F0F6FC"/>
                </a:solidFill>
                <a:latin typeface="-apple-system"/>
              </a:rPr>
              <a:t> </a:t>
            </a:r>
            <a:r>
              <a:rPr lang="en-US" altLang="zh-CN" sz="2400" b="1" dirty="0" err="1">
                <a:solidFill>
                  <a:srgbClr val="F0F6FC"/>
                </a:solidFill>
                <a:latin typeface="-apple-system"/>
              </a:rPr>
              <a:t>Kaixi</a:t>
            </a:r>
            <a:endParaRPr lang="en-US" altLang="zh-CN" sz="2400" b="1" i="0" dirty="0">
              <a:solidFill>
                <a:srgbClr val="F0F6FC"/>
              </a:solidFill>
              <a:effectLst/>
              <a:latin typeface="-apple-system"/>
            </a:endParaRPr>
          </a:p>
        </p:txBody>
      </p:sp>
      <p:sp>
        <p:nvSpPr>
          <p:cNvPr id="9" name="文本框 8">
            <a:extLst>
              <a:ext uri="{FF2B5EF4-FFF2-40B4-BE49-F238E27FC236}">
                <a16:creationId xmlns:a16="http://schemas.microsoft.com/office/drawing/2014/main" id="{FA773770-F0D4-ED6D-1D3E-C552BC2F0761}"/>
              </a:ext>
            </a:extLst>
          </p:cNvPr>
          <p:cNvSpPr txBox="1"/>
          <p:nvPr/>
        </p:nvSpPr>
        <p:spPr>
          <a:xfrm>
            <a:off x="1860872" y="4188760"/>
            <a:ext cx="6619741" cy="369332"/>
          </a:xfrm>
          <a:prstGeom prst="rect">
            <a:avLst/>
          </a:prstGeom>
          <a:noFill/>
        </p:spPr>
        <p:txBody>
          <a:bodyPr wrap="square" rtlCol="0">
            <a:spAutoFit/>
          </a:bodyPr>
          <a:lstStyle/>
          <a:p>
            <a:r>
              <a:rPr lang="en-US" altLang="zh-CN" dirty="0" err="1">
                <a:solidFill>
                  <a:schemeClr val="bg1"/>
                </a:solidFill>
              </a:rPr>
              <a:t>Github</a:t>
            </a:r>
            <a:r>
              <a:rPr lang="en-US" altLang="zh-CN" dirty="0">
                <a:solidFill>
                  <a:schemeClr val="bg1"/>
                </a:solidFill>
              </a:rPr>
              <a:t>: https://github.com/EITFOTM/2024FinTechathon_AI</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3A47B-860B-5B17-6C4A-A621DC394A6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0923B7A-00C8-4C51-5ED0-AE162F9C1AE2}"/>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298F4CFE-1798-AE82-D7AD-8C3F8DA695D6}"/>
              </a:ext>
            </a:extLst>
          </p:cNvPr>
          <p:cNvSpPr txBox="1"/>
          <p:nvPr/>
        </p:nvSpPr>
        <p:spPr>
          <a:xfrm>
            <a:off x="473405" y="744353"/>
            <a:ext cx="2473754"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项目框架</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数据集情况</a:t>
            </a:r>
            <a:endParaRPr lang="en-GB" altLang="zh-CN" sz="1600" dirty="0">
              <a:solidFill>
                <a:schemeClr val="tx1">
                  <a:lumMod val="50000"/>
                  <a:lumOff val="50000"/>
                </a:schemeClr>
              </a:solidFill>
              <a:latin typeface="+mn-ea"/>
            </a:endParaRPr>
          </a:p>
        </p:txBody>
      </p:sp>
      <p:sp>
        <p:nvSpPr>
          <p:cNvPr id="7" name="文本框 6">
            <a:extLst>
              <a:ext uri="{FF2B5EF4-FFF2-40B4-BE49-F238E27FC236}">
                <a16:creationId xmlns:a16="http://schemas.microsoft.com/office/drawing/2014/main" id="{28B48FED-4B36-DB5D-D53A-BA7FDF5D8669}"/>
              </a:ext>
            </a:extLst>
          </p:cNvPr>
          <p:cNvSpPr txBox="1"/>
          <p:nvPr/>
        </p:nvSpPr>
        <p:spPr>
          <a:xfrm>
            <a:off x="6227275" y="1812617"/>
            <a:ext cx="4862739" cy="4524315"/>
          </a:xfrm>
          <a:prstGeom prst="rect">
            <a:avLst/>
          </a:prstGeom>
          <a:noFill/>
        </p:spPr>
        <p:txBody>
          <a:bodyPr wrap="square" rtlCol="0">
            <a:spAutoFit/>
          </a:bodyPr>
          <a:lstStyle/>
          <a:p>
            <a:r>
              <a:rPr lang="zh-CN" altLang="en-US" sz="1600" dirty="0"/>
              <a:t>数据集总大小为</a:t>
            </a:r>
            <a:r>
              <a:rPr lang="en-US" altLang="zh-CN" sz="1600" dirty="0"/>
              <a:t>42GB</a:t>
            </a:r>
            <a:r>
              <a:rPr lang="zh-CN" altLang="en-US" sz="1600" dirty="0"/>
              <a:t>左右，图片数量约为</a:t>
            </a:r>
            <a:r>
              <a:rPr lang="en-US" altLang="zh-CN" sz="1600" dirty="0"/>
              <a:t>42</a:t>
            </a:r>
            <a:r>
              <a:rPr lang="zh-CN" altLang="en-US" sz="1600" dirty="0"/>
              <a:t>万张。数据集主要来源于</a:t>
            </a:r>
            <a:r>
              <a:rPr lang="en-US" altLang="zh-CN" sz="1600" dirty="0"/>
              <a:t>Kaggle</a:t>
            </a:r>
            <a:r>
              <a:rPr lang="zh-CN" altLang="en-US" sz="1600" dirty="0"/>
              <a:t>公开数据集、</a:t>
            </a:r>
            <a:r>
              <a:rPr lang="en-US" altLang="zh-CN" sz="1600" dirty="0"/>
              <a:t>PGGAN</a:t>
            </a:r>
            <a:r>
              <a:rPr lang="zh-CN" altLang="en-US" sz="1600" dirty="0"/>
              <a:t>和</a:t>
            </a:r>
            <a:r>
              <a:rPr lang="en-US" altLang="zh-CN" sz="1600" dirty="0" err="1"/>
              <a:t>CelebA</a:t>
            </a:r>
            <a:r>
              <a:rPr lang="zh-CN" altLang="en-US" sz="1600" dirty="0"/>
              <a:t>。</a:t>
            </a:r>
            <a:endParaRPr lang="en-US" altLang="zh-CN" sz="1600" dirty="0"/>
          </a:p>
          <a:p>
            <a:endParaRPr lang="en-US" altLang="zh-CN" sz="1600" dirty="0"/>
          </a:p>
          <a:p>
            <a:r>
              <a:rPr lang="en-US" altLang="zh-CN" sz="1600" dirty="0">
                <a:sym typeface="Arial" panose="020B0604020202020204" pitchFamily="34" charset="0"/>
              </a:rPr>
              <a:t>Face2</a:t>
            </a:r>
            <a:r>
              <a:rPr lang="zh-CN" altLang="en-US" sz="1600" dirty="0">
                <a:sym typeface="Arial" panose="020B0604020202020204" pitchFamily="34" charset="0"/>
              </a:rPr>
              <a:t>中的数据集来源于</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3"/>
              </a:rPr>
              <a:t>kaggle</a:t>
            </a:r>
            <a:r>
              <a:rPr lang="zh-CN" altLang="en-US" sz="1600" dirty="0">
                <a:sym typeface="Arial" panose="020B0604020202020204" pitchFamily="34" charset="0"/>
              </a:rPr>
              <a:t>，</a:t>
            </a:r>
            <a:r>
              <a:rPr lang="en-US" altLang="zh-CN" sz="1600" dirty="0">
                <a:sym typeface="Arial" panose="020B0604020202020204" pitchFamily="34" charset="0"/>
              </a:rPr>
              <a:t>Face3</a:t>
            </a:r>
            <a:r>
              <a:rPr lang="zh-CN" altLang="en-US" sz="1600" dirty="0">
                <a:sym typeface="Arial" panose="020B0604020202020204" pitchFamily="34" charset="0"/>
              </a:rPr>
              <a:t>中的</a:t>
            </a:r>
            <a:r>
              <a:rPr lang="en-US" altLang="zh-CN" sz="1600" dirty="0">
                <a:sym typeface="Arial" panose="020B0604020202020204" pitchFamily="34" charset="0"/>
              </a:rPr>
              <a:t>Fake</a:t>
            </a:r>
            <a:r>
              <a:rPr lang="zh-CN" altLang="en-US" sz="1600" dirty="0">
                <a:sym typeface="Arial" panose="020B0604020202020204" pitchFamily="34" charset="0"/>
              </a:rPr>
              <a:t>数据集为</a:t>
            </a:r>
            <a:r>
              <a:rPr lang="en-US" altLang="zh-CN" sz="1600" dirty="0">
                <a:sym typeface="Arial" panose="020B0604020202020204" pitchFamily="34" charset="0"/>
              </a:rPr>
              <a:t>PGGAN</a:t>
            </a:r>
            <a:r>
              <a:rPr lang="zh-CN" altLang="en-US" sz="1600" dirty="0">
                <a:sym typeface="Arial" panose="020B0604020202020204" pitchFamily="34" charset="0"/>
              </a:rPr>
              <a:t>的</a:t>
            </a:r>
            <a:r>
              <a:rPr lang="en-US" altLang="zh-CN" sz="1600" dirty="0">
                <a:sym typeface="Arial" panose="020B0604020202020204" pitchFamily="34" charset="0"/>
              </a:rPr>
              <a:t>train</a:t>
            </a:r>
            <a:r>
              <a:rPr lang="zh-CN" altLang="en-US" sz="1600" dirty="0">
                <a:sym typeface="Arial" panose="020B0604020202020204" pitchFamily="34" charset="0"/>
              </a:rPr>
              <a:t>、</a:t>
            </a:r>
            <a:r>
              <a:rPr lang="en-US" altLang="zh-CN" sz="1600" dirty="0">
                <a:sym typeface="Arial" panose="020B0604020202020204" pitchFamily="34" charset="0"/>
              </a:rPr>
              <a:t>valid</a:t>
            </a:r>
            <a:r>
              <a:rPr lang="zh-CN" altLang="en-US" sz="1600" dirty="0">
                <a:sym typeface="Arial" panose="020B0604020202020204" pitchFamily="34" charset="0"/>
              </a:rPr>
              <a:t>和</a:t>
            </a:r>
            <a:r>
              <a:rPr lang="en-US" altLang="zh-CN" sz="1600" dirty="0">
                <a:sym typeface="Arial" panose="020B0604020202020204" pitchFamily="34" charset="0"/>
              </a:rPr>
              <a:t>test</a:t>
            </a:r>
            <a:r>
              <a:rPr lang="zh-CN" altLang="en-US" sz="1600" dirty="0">
                <a:sym typeface="Arial" panose="020B0604020202020204" pitchFamily="34" charset="0"/>
              </a:rPr>
              <a:t>，</a:t>
            </a:r>
            <a:r>
              <a:rPr lang="en-US" altLang="zh-CN" sz="1600" dirty="0">
                <a:sym typeface="Arial" panose="020B0604020202020204" pitchFamily="34" charset="0"/>
              </a:rPr>
              <a:t>Real</a:t>
            </a:r>
            <a:r>
              <a:rPr lang="zh-CN" altLang="en-US" sz="1600" dirty="0">
                <a:sym typeface="Arial" panose="020B0604020202020204" pitchFamily="34" charset="0"/>
              </a:rPr>
              <a:t>数据集的</a:t>
            </a:r>
            <a:r>
              <a:rPr lang="en-US" altLang="zh-CN" sz="1600" dirty="0">
                <a:sym typeface="Arial" panose="020B0604020202020204" pitchFamily="34" charset="0"/>
              </a:rPr>
              <a:t>test</a:t>
            </a:r>
            <a:r>
              <a:rPr lang="zh-CN" altLang="en-US" sz="1600" dirty="0">
                <a:sym typeface="Arial" panose="020B0604020202020204" pitchFamily="34" charset="0"/>
              </a:rPr>
              <a:t>为</a:t>
            </a:r>
            <a:r>
              <a:rPr lang="en-US" altLang="zh-CN" sz="1600" dirty="0" err="1">
                <a:sym typeface="Arial" panose="020B0604020202020204" pitchFamily="34" charset="0"/>
              </a:rPr>
              <a:t>align_celeba</a:t>
            </a:r>
            <a:r>
              <a:rPr lang="zh-CN" altLang="en-US" sz="1600" dirty="0">
                <a:sym typeface="Arial" panose="020B0604020202020204" pitchFamily="34" charset="0"/>
              </a:rPr>
              <a:t>数据集的最后一万张图片（</a:t>
            </a:r>
            <a:r>
              <a:rPr lang="en-US" altLang="zh-CN" sz="1600" dirty="0">
                <a:sym typeface="Arial" panose="020B0604020202020204" pitchFamily="34" charset="0"/>
              </a:rPr>
              <a:t>192600-202599</a:t>
            </a:r>
            <a:r>
              <a:rPr lang="zh-CN" altLang="en-US" sz="1600" dirty="0">
                <a:sym typeface="Arial" panose="020B0604020202020204" pitchFamily="34" charset="0"/>
              </a:rPr>
              <a:t>），</a:t>
            </a:r>
            <a:r>
              <a:rPr lang="en-US" altLang="zh-CN" sz="1600" dirty="0">
                <a:sym typeface="Arial" panose="020B0604020202020204" pitchFamily="34" charset="0"/>
              </a:rPr>
              <a:t>valid</a:t>
            </a:r>
            <a:r>
              <a:rPr lang="zh-CN" altLang="en-US" sz="1600" dirty="0">
                <a:sym typeface="Arial" panose="020B0604020202020204" pitchFamily="34" charset="0"/>
              </a:rPr>
              <a:t>为除了</a:t>
            </a:r>
            <a:r>
              <a:rPr lang="en-US" altLang="zh-CN" sz="1600" dirty="0">
                <a:sym typeface="Arial" panose="020B0604020202020204" pitchFamily="34" charset="0"/>
              </a:rPr>
              <a:t>test</a:t>
            </a:r>
            <a:r>
              <a:rPr lang="zh-CN" altLang="en-US" sz="1600" dirty="0">
                <a:sym typeface="Arial" panose="020B0604020202020204" pitchFamily="34" charset="0"/>
              </a:rPr>
              <a:t>的最后二万张图片（</a:t>
            </a:r>
            <a:r>
              <a:rPr lang="en-US" altLang="zh-CN" sz="1600" dirty="0">
                <a:sym typeface="Arial" panose="020B0604020202020204" pitchFamily="34" charset="0"/>
              </a:rPr>
              <a:t>172600-192599</a:t>
            </a:r>
            <a:r>
              <a:rPr lang="zh-CN" altLang="en-US" sz="1600" dirty="0">
                <a:sym typeface="Arial" panose="020B0604020202020204" pitchFamily="34" charset="0"/>
              </a:rPr>
              <a:t>），</a:t>
            </a:r>
            <a:r>
              <a:rPr lang="en-US" altLang="zh-CN" sz="1600" dirty="0">
                <a:sym typeface="Arial" panose="020B0604020202020204" pitchFamily="34" charset="0"/>
              </a:rPr>
              <a:t>train</a:t>
            </a:r>
            <a:r>
              <a:rPr lang="zh-CN" altLang="en-US" sz="1600" dirty="0">
                <a:sym typeface="Arial" panose="020B0604020202020204" pitchFamily="34" charset="0"/>
              </a:rPr>
              <a:t>为剩余的图片（</a:t>
            </a:r>
            <a:r>
              <a:rPr lang="en-US" altLang="zh-CN" sz="1600" dirty="0">
                <a:sym typeface="Arial" panose="020B0604020202020204" pitchFamily="34" charset="0"/>
              </a:rPr>
              <a:t>1-172599</a:t>
            </a:r>
            <a:r>
              <a:rPr lang="zh-CN" altLang="en-US" sz="1600" dirty="0">
                <a:sym typeface="Arial" panose="020B0604020202020204" pitchFamily="34" charset="0"/>
              </a:rPr>
              <a:t>）。</a:t>
            </a:r>
            <a:endParaRPr lang="en-US" altLang="zh-CN" sz="1600" dirty="0">
              <a:sym typeface="Arial" panose="020B0604020202020204" pitchFamily="34" charset="0"/>
            </a:endParaRPr>
          </a:p>
          <a:p>
            <a:endParaRPr lang="en-US" altLang="zh-CN" sz="1600" dirty="0">
              <a:sym typeface="Arial" panose="020B0604020202020204" pitchFamily="34" charset="0"/>
            </a:endParaRPr>
          </a:p>
          <a:p>
            <a:r>
              <a:rPr lang="zh-CN" altLang="en-US" sz="1600" dirty="0">
                <a:sym typeface="Arial" panose="020B0604020202020204" pitchFamily="34" charset="0"/>
              </a:rPr>
              <a:t>其中</a:t>
            </a:r>
            <a:r>
              <a:rPr lang="en-US" altLang="zh-CN" sz="1600" dirty="0">
                <a:sym typeface="Arial" panose="020B0604020202020204" pitchFamily="34" charset="0"/>
              </a:rPr>
              <a:t>PGGAN</a:t>
            </a:r>
            <a:r>
              <a:rPr lang="zh-CN" altLang="en-US" sz="1600" dirty="0">
                <a:sym typeface="Arial" panose="020B0604020202020204" pitchFamily="34" charset="0"/>
              </a:rPr>
              <a:t>的数据来源于</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4"/>
              </a:rPr>
              <a:t>这里</a:t>
            </a:r>
            <a:r>
              <a:rPr lang="zh-CN" altLang="en-US" sz="1600" dirty="0">
                <a:sym typeface="Arial" panose="020B0604020202020204" pitchFamily="34" charset="0"/>
              </a:rPr>
              <a:t>，</a:t>
            </a:r>
            <a:r>
              <a:rPr lang="en-US" altLang="zh-CN" sz="1600" dirty="0" err="1">
                <a:sym typeface="Arial" panose="020B0604020202020204" pitchFamily="34" charset="0"/>
              </a:rPr>
              <a:t>CelebA</a:t>
            </a:r>
            <a:r>
              <a:rPr lang="zh-CN" altLang="en-US" sz="1600" dirty="0">
                <a:sym typeface="Arial" panose="020B0604020202020204" pitchFamily="34" charset="0"/>
              </a:rPr>
              <a:t>来源于</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hlinkClick r:id="rId5"/>
              </a:rPr>
              <a:t>这里</a:t>
            </a:r>
            <a:r>
              <a:rPr lang="zh-CN" altLang="en-US" sz="1600" dirty="0">
                <a:sym typeface="Arial" panose="020B0604020202020204" pitchFamily="34" charset="0"/>
              </a:rPr>
              <a:t>。</a:t>
            </a:r>
          </a:p>
          <a:p>
            <a:endParaRPr lang="en-US" altLang="zh-CN" sz="1600" dirty="0"/>
          </a:p>
          <a:p>
            <a:r>
              <a:rPr lang="en-US" altLang="zh-CN" sz="1600" dirty="0"/>
              <a:t>Face2</a:t>
            </a:r>
            <a:r>
              <a:rPr lang="zh-CN" altLang="en-US" sz="1600" dirty="0"/>
              <a:t>数据集的图像像素大小都为</a:t>
            </a:r>
            <a:r>
              <a:rPr lang="en-US" altLang="zh-CN" sz="1600" dirty="0"/>
              <a:t>256×256</a:t>
            </a:r>
            <a:r>
              <a:rPr lang="zh-CN" altLang="en-US" sz="1600" dirty="0"/>
              <a:t>，而</a:t>
            </a:r>
            <a:r>
              <a:rPr lang="en-US" altLang="zh-CN" sz="1600" dirty="0"/>
              <a:t>PGGAN</a:t>
            </a:r>
            <a:r>
              <a:rPr lang="zh-CN" altLang="en-US" sz="1600" dirty="0"/>
              <a:t>的图片像素大小为</a:t>
            </a:r>
            <a:r>
              <a:rPr lang="en-US" altLang="zh-CN" sz="1600" dirty="0"/>
              <a:t>1024×1024</a:t>
            </a:r>
            <a:r>
              <a:rPr lang="zh-CN" altLang="en-US" sz="1600" dirty="0"/>
              <a:t>，</a:t>
            </a:r>
            <a:r>
              <a:rPr lang="en-US" altLang="zh-CN" sz="1600" dirty="0" err="1"/>
              <a:t>CelebA</a:t>
            </a:r>
            <a:r>
              <a:rPr lang="zh-CN" altLang="en-US" sz="1600" dirty="0"/>
              <a:t>的为</a:t>
            </a:r>
            <a:r>
              <a:rPr lang="en-US" altLang="zh-CN" sz="1600" dirty="0"/>
              <a:t>178×218</a:t>
            </a:r>
            <a:r>
              <a:rPr lang="zh-CN" altLang="en-US" sz="1600" dirty="0"/>
              <a:t>。所以在训练和测试中统一将图片像素调整为</a:t>
            </a:r>
            <a:r>
              <a:rPr lang="en-US" altLang="zh-CN" sz="1600" dirty="0"/>
              <a:t>224×224</a:t>
            </a:r>
            <a:r>
              <a:rPr lang="zh-CN" altLang="en-US" sz="1600" dirty="0"/>
              <a:t>。</a:t>
            </a:r>
            <a:endParaRPr lang="en-US" altLang="zh-CN" sz="1600" dirty="0"/>
          </a:p>
          <a:p>
            <a:endParaRPr lang="zh-CN" altLang="en-US" sz="1600" dirty="0"/>
          </a:p>
        </p:txBody>
      </p:sp>
      <p:sp>
        <p:nvSpPr>
          <p:cNvPr id="9" name="文本框 8">
            <a:extLst>
              <a:ext uri="{FF2B5EF4-FFF2-40B4-BE49-F238E27FC236}">
                <a16:creationId xmlns:a16="http://schemas.microsoft.com/office/drawing/2014/main" id="{BEFAECBC-6366-C022-0BBB-0E32C3447F63}"/>
              </a:ext>
            </a:extLst>
          </p:cNvPr>
          <p:cNvSpPr txBox="1"/>
          <p:nvPr/>
        </p:nvSpPr>
        <p:spPr>
          <a:xfrm>
            <a:off x="6227275" y="1262390"/>
            <a:ext cx="269817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数据集基本情况</a:t>
            </a:r>
          </a:p>
        </p:txBody>
      </p:sp>
      <p:pic>
        <p:nvPicPr>
          <p:cNvPr id="5" name="图片 4">
            <a:extLst>
              <a:ext uri="{FF2B5EF4-FFF2-40B4-BE49-F238E27FC236}">
                <a16:creationId xmlns:a16="http://schemas.microsoft.com/office/drawing/2014/main" id="{E6B2C804-1363-6BCF-D793-7DE452E32C12}"/>
              </a:ext>
            </a:extLst>
          </p:cNvPr>
          <p:cNvPicPr>
            <a:picLocks noChangeAspect="1"/>
          </p:cNvPicPr>
          <p:nvPr/>
        </p:nvPicPr>
        <p:blipFill>
          <a:blip r:embed="rId6"/>
          <a:stretch>
            <a:fillRect/>
          </a:stretch>
        </p:blipFill>
        <p:spPr>
          <a:xfrm>
            <a:off x="333034" y="1785610"/>
            <a:ext cx="5894241" cy="3593732"/>
          </a:xfrm>
          <a:prstGeom prst="rect">
            <a:avLst/>
          </a:prstGeom>
        </p:spPr>
      </p:pic>
    </p:spTree>
    <p:extLst>
      <p:ext uri="{BB962C8B-B14F-4D97-AF65-F5344CB8AC3E}">
        <p14:creationId xmlns:p14="http://schemas.microsoft.com/office/powerpoint/2010/main" val="70173579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C5FB-11C0-5F57-78D3-5EBF6FBDEDC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7E0883A-6C9E-CEBD-2193-26A7849ECB00}"/>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EDDE8D1A-1B43-971D-53A9-394DDEB665E0}"/>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2F3E7CF6-953F-E2B6-3B60-5F4384530984}"/>
              </a:ext>
            </a:extLst>
          </p:cNvPr>
          <p:cNvSpPr txBox="1"/>
          <p:nvPr/>
        </p:nvSpPr>
        <p:spPr>
          <a:xfrm>
            <a:off x="8062519" y="652020"/>
            <a:ext cx="2690993"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EfficientNet</a:t>
            </a:r>
            <a:r>
              <a:rPr kumimoji="1" lang="en-US" altLang="zh-CN" sz="2800" dirty="0">
                <a:gradFill flip="none" rotWithShape="1">
                  <a:gsLst>
                    <a:gs pos="0">
                      <a:srgbClr val="273763"/>
                    </a:gs>
                    <a:gs pos="100000">
                      <a:srgbClr val="5FA69A"/>
                    </a:gs>
                  </a:gsLst>
                  <a:lin ang="2700000" scaled="1"/>
                  <a:tileRect/>
                </a:gradFill>
                <a:latin typeface="+mj-ea"/>
                <a:ea typeface="+mj-ea"/>
              </a:rPr>
              <a:t> </a:t>
            </a:r>
            <a:r>
              <a:rPr kumimoji="1" lang="zh-CN" altLang="en-US" sz="2800" dirty="0">
                <a:gradFill flip="none" rotWithShape="1">
                  <a:gsLst>
                    <a:gs pos="0">
                      <a:srgbClr val="273763"/>
                    </a:gs>
                    <a:gs pos="100000">
                      <a:srgbClr val="5FA69A"/>
                    </a:gs>
                  </a:gsLst>
                  <a:lin ang="2700000" scaled="1"/>
                  <a:tileRect/>
                </a:gradFill>
                <a:latin typeface="+mj-ea"/>
                <a:ea typeface="+mj-ea"/>
              </a:rPr>
              <a:t>框架</a:t>
            </a:r>
          </a:p>
        </p:txBody>
      </p:sp>
      <p:pic>
        <p:nvPicPr>
          <p:cNvPr id="10" name="图片 9">
            <a:extLst>
              <a:ext uri="{FF2B5EF4-FFF2-40B4-BE49-F238E27FC236}">
                <a16:creationId xmlns:a16="http://schemas.microsoft.com/office/drawing/2014/main" id="{0248D04F-DE13-5183-525C-466D2D983746}"/>
              </a:ext>
            </a:extLst>
          </p:cNvPr>
          <p:cNvPicPr>
            <a:picLocks noChangeAspect="1"/>
          </p:cNvPicPr>
          <p:nvPr/>
        </p:nvPicPr>
        <p:blipFill>
          <a:blip r:embed="rId3"/>
          <a:stretch>
            <a:fillRect/>
          </a:stretch>
        </p:blipFill>
        <p:spPr>
          <a:xfrm>
            <a:off x="310956" y="1251497"/>
            <a:ext cx="6664669" cy="4115191"/>
          </a:xfrm>
          <a:prstGeom prst="rect">
            <a:avLst/>
          </a:prstGeom>
        </p:spPr>
      </p:pic>
      <p:sp>
        <p:nvSpPr>
          <p:cNvPr id="11" name="文本框 10">
            <a:extLst>
              <a:ext uri="{FF2B5EF4-FFF2-40B4-BE49-F238E27FC236}">
                <a16:creationId xmlns:a16="http://schemas.microsoft.com/office/drawing/2014/main" id="{132841DF-6001-B5C4-E441-53ED079670F8}"/>
              </a:ext>
            </a:extLst>
          </p:cNvPr>
          <p:cNvSpPr txBox="1"/>
          <p:nvPr/>
        </p:nvSpPr>
        <p:spPr>
          <a:xfrm>
            <a:off x="653699" y="5473888"/>
            <a:ext cx="5442301" cy="646331"/>
          </a:xfrm>
          <a:prstGeom prst="rect">
            <a:avLst/>
          </a:prstGeom>
          <a:noFill/>
        </p:spPr>
        <p:txBody>
          <a:bodyPr wrap="square" rtlCol="0">
            <a:spAutoFit/>
          </a:bodyPr>
          <a:lstStyle/>
          <a:p>
            <a:r>
              <a:rPr lang="en-US" altLang="zh-CN" dirty="0"/>
              <a:t>Reference-</a:t>
            </a:r>
            <a:r>
              <a:rPr lang="en-US" altLang="zh-CN" dirty="0" err="1"/>
              <a:t>EfficientNet</a:t>
            </a:r>
            <a:r>
              <a:rPr lang="en-US" altLang="zh-CN" dirty="0"/>
              <a:t>: Rethinking Model Scaling for Convolutional Neural Networks. 2020</a:t>
            </a:r>
            <a:endParaRPr lang="zh-CN" altLang="en-US" dirty="0"/>
          </a:p>
        </p:txBody>
      </p:sp>
      <p:sp>
        <p:nvSpPr>
          <p:cNvPr id="15" name="文本框 14">
            <a:extLst>
              <a:ext uri="{FF2B5EF4-FFF2-40B4-BE49-F238E27FC236}">
                <a16:creationId xmlns:a16="http://schemas.microsoft.com/office/drawing/2014/main" id="{522D4B23-9FA7-F751-5DD6-709EF8F9E33F}"/>
              </a:ext>
            </a:extLst>
          </p:cNvPr>
          <p:cNvSpPr txBox="1"/>
          <p:nvPr/>
        </p:nvSpPr>
        <p:spPr>
          <a:xfrm>
            <a:off x="6838682" y="1393571"/>
            <a:ext cx="5138669" cy="5509200"/>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rPr>
              <a:t>EfficientNet</a:t>
            </a:r>
            <a:r>
              <a:rPr kumimoji="1" lang="zh-CN" altLang="en-US" sz="1600" dirty="0">
                <a:solidFill>
                  <a:schemeClr val="tx1">
                    <a:lumMod val="75000"/>
                    <a:lumOff val="25000"/>
                  </a:schemeClr>
                </a:solidFill>
                <a:latin typeface="+mn-ea"/>
                <a:cs typeface="+mn-ea"/>
              </a:rPr>
              <a:t>是一种高效的卷积神经网络架构，旨在通过更加精细的模型设计和优化方法提高图像分类任务的性能。它于</a:t>
            </a:r>
            <a:r>
              <a:rPr kumimoji="1" lang="en-US" altLang="zh-CN" sz="1600" dirty="0">
                <a:solidFill>
                  <a:schemeClr val="tx1">
                    <a:lumMod val="75000"/>
                    <a:lumOff val="25000"/>
                  </a:schemeClr>
                </a:solidFill>
                <a:latin typeface="+mn-ea"/>
                <a:cs typeface="+mn-ea"/>
              </a:rPr>
              <a:t>2019</a:t>
            </a:r>
            <a:r>
              <a:rPr kumimoji="1" lang="zh-CN" altLang="en-US" sz="1600" dirty="0">
                <a:solidFill>
                  <a:schemeClr val="tx1">
                    <a:lumMod val="75000"/>
                    <a:lumOff val="25000"/>
                  </a:schemeClr>
                </a:solidFill>
                <a:latin typeface="+mn-ea"/>
                <a:cs typeface="+mn-ea"/>
              </a:rPr>
              <a:t>年由谷歌研究团队提出，并在图像分类、目标检测等计算机视觉任务中取得了显著的效果。</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en-US" altLang="zh-CN" sz="1600" dirty="0" err="1">
                <a:solidFill>
                  <a:schemeClr val="tx1">
                    <a:lumMod val="75000"/>
                    <a:lumOff val="25000"/>
                  </a:schemeClr>
                </a:solidFill>
                <a:latin typeface="+mn-ea"/>
                <a:cs typeface="+mn-ea"/>
              </a:rPr>
              <a:t>EfficientNet</a:t>
            </a:r>
            <a:r>
              <a:rPr kumimoji="1" lang="zh-CN" altLang="en-US" sz="1600" dirty="0">
                <a:solidFill>
                  <a:schemeClr val="tx1">
                    <a:lumMod val="75000"/>
                    <a:lumOff val="25000"/>
                  </a:schemeClr>
                </a:solidFill>
                <a:latin typeface="+mn-ea"/>
                <a:cs typeface="+mn-ea"/>
              </a:rPr>
              <a:t>引入了一种复合缩放的方法，通过同时调整网络的深度、宽度和输入分辨率来提高模型的性能。这种方法不同于传统的单一维度缩放，使得模型在各个方面都能得到均衡提升</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该表展示了</a:t>
            </a:r>
            <a:r>
              <a:rPr kumimoji="1" lang="en-US" altLang="zh-CN" sz="1600" dirty="0">
                <a:solidFill>
                  <a:schemeClr val="tx1">
                    <a:lumMod val="75000"/>
                    <a:lumOff val="25000"/>
                  </a:schemeClr>
                </a:solidFill>
                <a:latin typeface="+mn-ea"/>
                <a:cs typeface="+mn-ea"/>
              </a:rPr>
              <a:t>EfficientNet-B0</a:t>
            </a:r>
            <a:r>
              <a:rPr kumimoji="1" lang="zh-CN" altLang="en-US" sz="1600" dirty="0">
                <a:solidFill>
                  <a:schemeClr val="tx1">
                    <a:lumMod val="75000"/>
                    <a:lumOff val="25000"/>
                  </a:schemeClr>
                </a:solidFill>
                <a:latin typeface="+mn-ea"/>
                <a:cs typeface="+mn-ea"/>
              </a:rPr>
              <a:t>的基本网络结构，其主要构件块是移动翻转瓶颈卷积</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，其中还添加了注意力机制</a:t>
            </a:r>
            <a:r>
              <a:rPr kumimoji="1" lang="en-US" altLang="zh-CN" sz="1600" dirty="0">
                <a:solidFill>
                  <a:schemeClr val="tx1">
                    <a:lumMod val="75000"/>
                    <a:lumOff val="25000"/>
                  </a:schemeClr>
                </a:solidFill>
                <a:latin typeface="+mn-ea"/>
                <a:cs typeface="+mn-ea"/>
              </a:rPr>
              <a:t>“Squeeze-and-Excitation”</a:t>
            </a:r>
            <a:r>
              <a:rPr kumimoji="1" lang="zh-CN" altLang="en-US" sz="1600" dirty="0">
                <a:solidFill>
                  <a:schemeClr val="tx1">
                    <a:lumMod val="75000"/>
                    <a:lumOff val="25000"/>
                  </a:schemeClr>
                </a:solidFill>
                <a:latin typeface="+mn-ea"/>
                <a:cs typeface="+mn-ea"/>
              </a:rPr>
              <a:t>（</a:t>
            </a:r>
            <a:r>
              <a:rPr kumimoji="1" lang="en-US" altLang="zh-CN" sz="1600" dirty="0">
                <a:solidFill>
                  <a:schemeClr val="tx1">
                    <a:lumMod val="75000"/>
                    <a:lumOff val="25000"/>
                  </a:schemeClr>
                </a:solidFill>
                <a:latin typeface="+mn-ea"/>
                <a:cs typeface="+mn-ea"/>
              </a:rPr>
              <a:t>SE</a:t>
            </a:r>
            <a:r>
              <a:rPr kumimoji="1" lang="zh-CN" altLang="en-US" sz="1600" dirty="0">
                <a:solidFill>
                  <a:schemeClr val="tx1">
                    <a:lumMod val="75000"/>
                    <a:lumOff val="25000"/>
                  </a:schemeClr>
                </a:solidFill>
                <a:latin typeface="+mn-ea"/>
                <a:cs typeface="+mn-ea"/>
              </a:rPr>
              <a:t>）模块。</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endParaRPr lang="zh-CN" altLang="en-US" sz="1600" dirty="0"/>
          </a:p>
        </p:txBody>
      </p:sp>
    </p:spTree>
    <p:extLst>
      <p:ext uri="{BB962C8B-B14F-4D97-AF65-F5344CB8AC3E}">
        <p14:creationId xmlns:p14="http://schemas.microsoft.com/office/powerpoint/2010/main" val="421898115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29271-C5E9-DB36-8773-5721055DC80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5E2AD2A-D814-82AE-57E3-77CC93B6176A}"/>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D389B2FC-C463-DFE1-22DD-A2AFFE50744B}"/>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918F34B8-FFE8-45C8-3AAE-F82B19599375}"/>
              </a:ext>
            </a:extLst>
          </p:cNvPr>
          <p:cNvSpPr txBox="1"/>
          <p:nvPr/>
        </p:nvSpPr>
        <p:spPr>
          <a:xfrm>
            <a:off x="8062519" y="652020"/>
            <a:ext cx="2212913"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MBConv</a:t>
            </a:r>
            <a:r>
              <a:rPr kumimoji="1" lang="en-US" altLang="zh-CN" sz="2800" dirty="0">
                <a:gradFill flip="none" rotWithShape="1">
                  <a:gsLst>
                    <a:gs pos="0">
                      <a:srgbClr val="273763"/>
                    </a:gs>
                    <a:gs pos="100000">
                      <a:srgbClr val="5FA69A"/>
                    </a:gs>
                  </a:gsLst>
                  <a:lin ang="2700000" scaled="1"/>
                  <a:tileRect/>
                </a:gradFill>
                <a:latin typeface="+mj-ea"/>
                <a:ea typeface="+mj-ea"/>
              </a:rPr>
              <a:t> </a:t>
            </a:r>
            <a:r>
              <a:rPr kumimoji="1" lang="zh-CN" altLang="en-US" sz="2800" dirty="0">
                <a:gradFill flip="none" rotWithShape="1">
                  <a:gsLst>
                    <a:gs pos="0">
                      <a:srgbClr val="273763"/>
                    </a:gs>
                    <a:gs pos="100000">
                      <a:srgbClr val="5FA69A"/>
                    </a:gs>
                  </a:gsLst>
                  <a:lin ang="2700000" scaled="1"/>
                  <a:tileRect/>
                </a:gradFill>
                <a:latin typeface="+mj-ea"/>
                <a:ea typeface="+mj-ea"/>
              </a:rPr>
              <a:t>框架</a:t>
            </a:r>
          </a:p>
        </p:txBody>
      </p:sp>
      <p:sp>
        <p:nvSpPr>
          <p:cNvPr id="15" name="文本框 14">
            <a:extLst>
              <a:ext uri="{FF2B5EF4-FFF2-40B4-BE49-F238E27FC236}">
                <a16:creationId xmlns:a16="http://schemas.microsoft.com/office/drawing/2014/main" id="{7EA9A0B4-BCA8-EFF7-F690-583AF1485130}"/>
              </a:ext>
            </a:extLst>
          </p:cNvPr>
          <p:cNvSpPr txBox="1"/>
          <p:nvPr/>
        </p:nvSpPr>
        <p:spPr>
          <a:xfrm>
            <a:off x="566671" y="3257188"/>
            <a:ext cx="10182226" cy="3001334"/>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rPr>
              <a:t>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卷积层，它的卷积核个数是输入特征矩阵</a:t>
            </a:r>
            <a:r>
              <a:rPr kumimoji="1" lang="en-US" altLang="zh-CN" sz="1600" dirty="0">
                <a:solidFill>
                  <a:schemeClr val="tx1">
                    <a:lumMod val="75000"/>
                    <a:lumOff val="25000"/>
                  </a:schemeClr>
                </a:solidFill>
                <a:latin typeface="+mn-ea"/>
                <a:cs typeface="+mn-ea"/>
              </a:rPr>
              <a:t>channel</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n</a:t>
            </a:r>
            <a:r>
              <a:rPr kumimoji="1" lang="zh-CN" altLang="en-US" sz="1600" dirty="0">
                <a:solidFill>
                  <a:schemeClr val="tx1">
                    <a:lumMod val="75000"/>
                    <a:lumOff val="25000"/>
                  </a:schemeClr>
                </a:solidFill>
                <a:latin typeface="+mn-ea"/>
                <a:cs typeface="+mn-ea"/>
              </a:rPr>
              <a:t>倍。当</a:t>
            </a:r>
            <a:r>
              <a:rPr kumimoji="1" lang="en-US" altLang="zh-CN" sz="1600" dirty="0">
                <a:solidFill>
                  <a:schemeClr val="tx1">
                    <a:lumMod val="75000"/>
                    <a:lumOff val="25000"/>
                  </a:schemeClr>
                </a:solidFill>
                <a:latin typeface="+mn-ea"/>
                <a:cs typeface="+mn-ea"/>
              </a:rPr>
              <a:t>n=1</a:t>
            </a:r>
            <a:r>
              <a:rPr kumimoji="1" lang="zh-CN" altLang="en-US" sz="1600" dirty="0">
                <a:solidFill>
                  <a:schemeClr val="tx1">
                    <a:lumMod val="75000"/>
                    <a:lumOff val="25000"/>
                  </a:schemeClr>
                </a:solidFill>
                <a:latin typeface="+mn-ea"/>
                <a:cs typeface="+mn-ea"/>
              </a:rPr>
              <a:t>时，不要第一个升维的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卷积层，即</a:t>
            </a:r>
            <a:r>
              <a:rPr kumimoji="1" lang="en-US" altLang="zh-CN" sz="1600" dirty="0">
                <a:solidFill>
                  <a:schemeClr val="tx1">
                    <a:lumMod val="75000"/>
                    <a:lumOff val="25000"/>
                  </a:schemeClr>
                </a:solidFill>
                <a:latin typeface="+mn-ea"/>
                <a:cs typeface="+mn-ea"/>
              </a:rPr>
              <a:t>Stage2</a:t>
            </a:r>
            <a:r>
              <a:rPr kumimoji="1" lang="zh-CN" altLang="en-US" sz="1600" dirty="0">
                <a:solidFill>
                  <a:schemeClr val="tx1">
                    <a:lumMod val="75000"/>
                    <a:lumOff val="25000"/>
                  </a:schemeClr>
                </a:solidFill>
                <a:latin typeface="+mn-ea"/>
                <a:cs typeface="+mn-ea"/>
              </a:rPr>
              <a:t>中的</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结构都没有第一个升维的</a:t>
            </a:r>
            <a:r>
              <a:rPr kumimoji="1" lang="en-US" altLang="zh-CN" sz="1600" dirty="0">
                <a:solidFill>
                  <a:schemeClr val="tx1">
                    <a:lumMod val="75000"/>
                    <a:lumOff val="25000"/>
                  </a:schemeClr>
                </a:solidFill>
                <a:latin typeface="+mn-ea"/>
                <a:cs typeface="+mn-ea"/>
              </a:rPr>
              <a:t>1x1</a:t>
            </a:r>
            <a:r>
              <a:rPr kumimoji="1" lang="zh-CN" altLang="en-US" sz="1600" dirty="0">
                <a:solidFill>
                  <a:schemeClr val="tx1">
                    <a:lumMod val="75000"/>
                    <a:lumOff val="25000"/>
                  </a:schemeClr>
                </a:solidFill>
                <a:latin typeface="+mn-ea"/>
                <a:cs typeface="+mn-ea"/>
              </a:rPr>
              <a:t>卷积层</a:t>
            </a:r>
            <a:r>
              <a:rPr kumimoji="1" lang="en-US" altLang="zh-CN" sz="1600" dirty="0">
                <a:solidFill>
                  <a:schemeClr val="tx1">
                    <a:lumMod val="75000"/>
                    <a:lumOff val="25000"/>
                  </a:schemeClr>
                </a:solidFill>
                <a:latin typeface="+mn-ea"/>
                <a:cs typeface="+mn-ea"/>
              </a:rPr>
              <a:t>(</a:t>
            </a:r>
            <a:r>
              <a:rPr kumimoji="1" lang="zh-CN" altLang="en-US" sz="1600" dirty="0">
                <a:solidFill>
                  <a:schemeClr val="tx1">
                    <a:lumMod val="75000"/>
                    <a:lumOff val="25000"/>
                  </a:schemeClr>
                </a:solidFill>
                <a:latin typeface="+mn-ea"/>
                <a:cs typeface="+mn-ea"/>
              </a:rPr>
              <a:t>这和</a:t>
            </a:r>
            <a:r>
              <a:rPr kumimoji="1" lang="en-US" altLang="zh-CN" sz="1600" dirty="0">
                <a:solidFill>
                  <a:schemeClr val="tx1">
                    <a:lumMod val="75000"/>
                    <a:lumOff val="25000"/>
                  </a:schemeClr>
                </a:solidFill>
                <a:latin typeface="+mn-ea"/>
                <a:cs typeface="+mn-ea"/>
              </a:rPr>
              <a:t>MobileNetV3</a:t>
            </a:r>
            <a:r>
              <a:rPr kumimoji="1" lang="zh-CN" altLang="en-US" sz="1600" dirty="0">
                <a:solidFill>
                  <a:schemeClr val="tx1">
                    <a:lumMod val="75000"/>
                    <a:lumOff val="25000"/>
                  </a:schemeClr>
                </a:solidFill>
                <a:latin typeface="+mn-ea"/>
                <a:cs typeface="+mn-ea"/>
              </a:rPr>
              <a:t>网络类似</a:t>
            </a:r>
            <a:r>
              <a:rPr kumimoji="1" lang="en-US" altLang="zh-CN" sz="1600" dirty="0">
                <a:solidFill>
                  <a:schemeClr val="tx1">
                    <a:lumMod val="75000"/>
                    <a:lumOff val="25000"/>
                  </a:schemeClr>
                </a:solidFill>
                <a:latin typeface="+mn-ea"/>
                <a:cs typeface="+mn-ea"/>
              </a:rPr>
              <a:t>)</a:t>
            </a: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关于</a:t>
            </a:r>
            <a:r>
              <a:rPr kumimoji="1" lang="en-US" altLang="zh-CN" sz="1600" dirty="0">
                <a:solidFill>
                  <a:schemeClr val="tx1">
                    <a:lumMod val="75000"/>
                    <a:lumOff val="25000"/>
                  </a:schemeClr>
                </a:solidFill>
                <a:latin typeface="+mn-ea"/>
                <a:cs typeface="+mn-ea"/>
              </a:rPr>
              <a:t>shortcut</a:t>
            </a:r>
            <a:r>
              <a:rPr kumimoji="1" lang="zh-CN" altLang="en-US" sz="1600" dirty="0">
                <a:solidFill>
                  <a:schemeClr val="tx1">
                    <a:lumMod val="75000"/>
                    <a:lumOff val="25000"/>
                  </a:schemeClr>
                </a:solidFill>
                <a:latin typeface="+mn-ea"/>
                <a:cs typeface="+mn-ea"/>
              </a:rPr>
              <a:t>连接，仅当输入</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结构的特征矩阵与输出的特征矩阵</a:t>
            </a:r>
            <a:r>
              <a:rPr kumimoji="1" lang="en-US" altLang="zh-CN" sz="1600" dirty="0">
                <a:solidFill>
                  <a:schemeClr val="tx1">
                    <a:lumMod val="75000"/>
                    <a:lumOff val="25000"/>
                  </a:schemeClr>
                </a:solidFill>
                <a:latin typeface="+mn-ea"/>
                <a:cs typeface="+mn-ea"/>
              </a:rPr>
              <a:t>shape</a:t>
            </a:r>
            <a:r>
              <a:rPr kumimoji="1" lang="zh-CN" altLang="en-US" sz="1600" dirty="0">
                <a:solidFill>
                  <a:schemeClr val="tx1">
                    <a:lumMod val="75000"/>
                    <a:lumOff val="25000"/>
                  </a:schemeClr>
                </a:solidFill>
                <a:latin typeface="+mn-ea"/>
                <a:cs typeface="+mn-ea"/>
              </a:rPr>
              <a:t>相同时才存在。</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kumimoji="1" lang="zh-CN" altLang="en-US" sz="1600" dirty="0">
                <a:solidFill>
                  <a:schemeClr val="tx1">
                    <a:lumMod val="75000"/>
                    <a:lumOff val="25000"/>
                  </a:schemeClr>
                </a:solidFill>
                <a:latin typeface="+mn-ea"/>
                <a:cs typeface="+mn-ea"/>
              </a:rPr>
              <a:t>这里</a:t>
            </a:r>
            <a:r>
              <a:rPr kumimoji="1" lang="en-US" altLang="zh-CN" sz="1600" dirty="0">
                <a:solidFill>
                  <a:schemeClr val="tx1">
                    <a:lumMod val="75000"/>
                    <a:lumOff val="25000"/>
                  </a:schemeClr>
                </a:solidFill>
                <a:latin typeface="+mn-ea"/>
                <a:cs typeface="+mn-ea"/>
              </a:rPr>
              <a:t>DW</a:t>
            </a:r>
            <a:r>
              <a:rPr kumimoji="1" lang="zh-CN" altLang="en-US" sz="1600" dirty="0">
                <a:solidFill>
                  <a:schemeClr val="tx1">
                    <a:lumMod val="75000"/>
                    <a:lumOff val="25000"/>
                  </a:schemeClr>
                </a:solidFill>
                <a:latin typeface="+mn-ea"/>
                <a:cs typeface="+mn-ea"/>
              </a:rPr>
              <a:t>卷积的卷积核可能是</a:t>
            </a:r>
            <a:r>
              <a:rPr kumimoji="1" lang="en-US" altLang="zh-CN" sz="1600" dirty="0">
                <a:solidFill>
                  <a:schemeClr val="tx1">
                    <a:lumMod val="75000"/>
                    <a:lumOff val="25000"/>
                  </a:schemeClr>
                </a:solidFill>
                <a:latin typeface="+mn-ea"/>
                <a:cs typeface="+mn-ea"/>
              </a:rPr>
              <a:t>3×3</a:t>
            </a:r>
            <a:r>
              <a:rPr kumimoji="1" lang="zh-CN" altLang="en-US" sz="1600" dirty="0">
                <a:solidFill>
                  <a:schemeClr val="tx1">
                    <a:lumMod val="75000"/>
                    <a:lumOff val="25000"/>
                  </a:schemeClr>
                </a:solidFill>
                <a:latin typeface="+mn-ea"/>
                <a:cs typeface="+mn-ea"/>
              </a:rPr>
              <a:t>或</a:t>
            </a:r>
            <a:r>
              <a:rPr kumimoji="1" lang="en-US" altLang="zh-CN" sz="1600" dirty="0">
                <a:solidFill>
                  <a:schemeClr val="tx1">
                    <a:lumMod val="75000"/>
                    <a:lumOff val="25000"/>
                  </a:schemeClr>
                </a:solidFill>
                <a:latin typeface="+mn-ea"/>
                <a:cs typeface="+mn-ea"/>
              </a:rPr>
              <a:t>5×5</a:t>
            </a:r>
            <a:r>
              <a:rPr kumimoji="1" lang="zh-CN" altLang="en-US" sz="1600" dirty="0">
                <a:solidFill>
                  <a:schemeClr val="tx1">
                    <a:lumMod val="75000"/>
                    <a:lumOff val="25000"/>
                  </a:schemeClr>
                </a:solidFill>
                <a:latin typeface="+mn-ea"/>
                <a:cs typeface="+mn-ea"/>
              </a:rPr>
              <a:t>，具体参照上一张</a:t>
            </a:r>
            <a:r>
              <a:rPr kumimoji="1" lang="en-US" altLang="zh-CN" sz="1600" dirty="0">
                <a:solidFill>
                  <a:schemeClr val="tx1">
                    <a:lumMod val="75000"/>
                    <a:lumOff val="25000"/>
                  </a:schemeClr>
                </a:solidFill>
                <a:latin typeface="+mn-ea"/>
                <a:cs typeface="+mn-ea"/>
              </a:rPr>
              <a:t>PPT</a:t>
            </a:r>
            <a:r>
              <a:rPr kumimoji="1" lang="zh-CN" altLang="en-US" sz="1600" dirty="0">
                <a:solidFill>
                  <a:schemeClr val="tx1">
                    <a:lumMod val="75000"/>
                    <a:lumOff val="25000"/>
                  </a:schemeClr>
                </a:solidFill>
                <a:latin typeface="+mn-ea"/>
                <a:cs typeface="+mn-ea"/>
              </a:rPr>
              <a:t>的</a:t>
            </a:r>
            <a:r>
              <a:rPr kumimoji="1" lang="en-US" altLang="zh-CN" sz="1600" dirty="0" err="1">
                <a:solidFill>
                  <a:schemeClr val="tx1">
                    <a:lumMod val="75000"/>
                    <a:lumOff val="25000"/>
                  </a:schemeClr>
                </a:solidFill>
                <a:latin typeface="+mn-ea"/>
                <a:cs typeface="+mn-ea"/>
              </a:rPr>
              <a:t>EfficientNet</a:t>
            </a:r>
            <a:r>
              <a:rPr kumimoji="1" lang="en-US" altLang="zh-CN" sz="1600" dirty="0">
                <a:solidFill>
                  <a:schemeClr val="tx1">
                    <a:lumMod val="75000"/>
                    <a:lumOff val="25000"/>
                  </a:schemeClr>
                </a:solidFill>
                <a:latin typeface="+mn-ea"/>
                <a:cs typeface="+mn-ea"/>
              </a:rPr>
              <a:t> </a:t>
            </a:r>
            <a:r>
              <a:rPr kumimoji="1" lang="zh-CN" altLang="en-US" sz="1600" dirty="0">
                <a:solidFill>
                  <a:schemeClr val="tx1">
                    <a:lumMod val="75000"/>
                    <a:lumOff val="25000"/>
                  </a:schemeClr>
                </a:solidFill>
                <a:latin typeface="+mn-ea"/>
                <a:cs typeface="+mn-ea"/>
              </a:rPr>
              <a:t>基本网络结构。</a:t>
            </a:r>
            <a:endParaRPr kumimoji="1" lang="en-US" altLang="zh-CN" sz="1600" dirty="0">
              <a:solidFill>
                <a:schemeClr val="tx1">
                  <a:lumMod val="75000"/>
                  <a:lumOff val="25000"/>
                </a:schemeClr>
              </a:solidFill>
              <a:latin typeface="+mn-ea"/>
              <a:cs typeface="+mn-ea"/>
            </a:endParaRPr>
          </a:p>
          <a:p>
            <a:pPr>
              <a:lnSpc>
                <a:spcPct val="150000"/>
              </a:lnSpc>
            </a:pPr>
            <a:endParaRPr kumimoji="1" lang="en-US" altLang="zh-CN" sz="1600" dirty="0">
              <a:solidFill>
                <a:schemeClr val="tx1">
                  <a:lumMod val="75000"/>
                  <a:lumOff val="25000"/>
                </a:schemeClr>
              </a:solidFill>
              <a:latin typeface="+mn-ea"/>
              <a:cs typeface="+mn-ea"/>
            </a:endParaRPr>
          </a:p>
          <a:p>
            <a:pPr>
              <a:lnSpc>
                <a:spcPct val="150000"/>
              </a:lnSpc>
            </a:pPr>
            <a:r>
              <a:rPr lang="zh-CN" altLang="en-US" sz="1600" dirty="0"/>
              <a:t>在源码中只有使用到</a:t>
            </a:r>
            <a:r>
              <a:rPr lang="en-US" altLang="zh-CN" sz="1600" dirty="0"/>
              <a:t>shortcut</a:t>
            </a:r>
            <a:r>
              <a:rPr lang="zh-CN" altLang="en-US" sz="1600" dirty="0"/>
              <a:t>连接的</a:t>
            </a:r>
            <a:r>
              <a:rPr lang="en-US" altLang="zh-CN" sz="1600" dirty="0" err="1"/>
              <a:t>MBConv</a:t>
            </a:r>
            <a:r>
              <a:rPr lang="zh-CN" altLang="en-US" sz="1600" dirty="0"/>
              <a:t>模块才有</a:t>
            </a:r>
            <a:r>
              <a:rPr lang="en-US" altLang="zh-CN" sz="1600" dirty="0"/>
              <a:t>Dropout</a:t>
            </a:r>
            <a:r>
              <a:rPr lang="zh-CN" altLang="en-US" sz="1600" dirty="0"/>
              <a:t>层。</a:t>
            </a:r>
          </a:p>
        </p:txBody>
      </p:sp>
      <p:pic>
        <p:nvPicPr>
          <p:cNvPr id="5" name="图片 4">
            <a:extLst>
              <a:ext uri="{FF2B5EF4-FFF2-40B4-BE49-F238E27FC236}">
                <a16:creationId xmlns:a16="http://schemas.microsoft.com/office/drawing/2014/main" id="{AF1BAA4E-95ED-82F1-167E-4EEB61FEF83E}"/>
              </a:ext>
            </a:extLst>
          </p:cNvPr>
          <p:cNvPicPr>
            <a:picLocks noChangeAspect="1"/>
          </p:cNvPicPr>
          <p:nvPr/>
        </p:nvPicPr>
        <p:blipFill>
          <a:blip r:embed="rId3"/>
          <a:stretch>
            <a:fillRect/>
          </a:stretch>
        </p:blipFill>
        <p:spPr>
          <a:xfrm>
            <a:off x="310956" y="1093093"/>
            <a:ext cx="10182225" cy="2209800"/>
          </a:xfrm>
          <a:prstGeom prst="rect">
            <a:avLst/>
          </a:prstGeom>
        </p:spPr>
      </p:pic>
    </p:spTree>
    <p:extLst>
      <p:ext uri="{BB962C8B-B14F-4D97-AF65-F5344CB8AC3E}">
        <p14:creationId xmlns:p14="http://schemas.microsoft.com/office/powerpoint/2010/main" val="169831309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59F2-4D40-E4F2-7141-05E86802B78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985A5D5-E4AB-9500-6733-A5584A6A43FE}"/>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CE0CF10F-6920-6178-ED13-51E3B6C792C5}"/>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E2F2DA2C-FF41-ECBC-4F9C-0B22D413B42A}"/>
              </a:ext>
            </a:extLst>
          </p:cNvPr>
          <p:cNvSpPr txBox="1"/>
          <p:nvPr/>
        </p:nvSpPr>
        <p:spPr>
          <a:xfrm>
            <a:off x="8062519" y="652020"/>
            <a:ext cx="1324402" cy="523220"/>
          </a:xfrm>
          <a:prstGeom prst="rect">
            <a:avLst/>
          </a:prstGeom>
          <a:noFill/>
        </p:spPr>
        <p:txBody>
          <a:bodyPr wrap="none" rtlCol="0">
            <a:spAutoFit/>
          </a:bodyPr>
          <a:lstStyle/>
          <a:p>
            <a:r>
              <a:rPr kumimoji="1" lang="en-US" altLang="zh-CN" sz="2800" dirty="0">
                <a:gradFill flip="none" rotWithShape="1">
                  <a:gsLst>
                    <a:gs pos="0">
                      <a:srgbClr val="273763"/>
                    </a:gs>
                    <a:gs pos="100000">
                      <a:srgbClr val="5FA69A"/>
                    </a:gs>
                  </a:gsLst>
                  <a:lin ang="2700000" scaled="1"/>
                  <a:tileRect/>
                </a:gradFill>
                <a:latin typeface="+mj-ea"/>
                <a:ea typeface="+mj-ea"/>
              </a:rPr>
              <a:t>SE </a:t>
            </a:r>
            <a:r>
              <a:rPr kumimoji="1" lang="zh-CN" altLang="en-US" sz="2800" dirty="0">
                <a:gradFill flip="none" rotWithShape="1">
                  <a:gsLst>
                    <a:gs pos="0">
                      <a:srgbClr val="273763"/>
                    </a:gs>
                    <a:gs pos="100000">
                      <a:srgbClr val="5FA69A"/>
                    </a:gs>
                  </a:gsLst>
                  <a:lin ang="2700000" scaled="1"/>
                  <a:tileRect/>
                </a:gradFill>
                <a:latin typeface="+mj-ea"/>
                <a:ea typeface="+mj-ea"/>
              </a:rPr>
              <a:t>模块</a:t>
            </a:r>
          </a:p>
        </p:txBody>
      </p:sp>
      <p:sp>
        <p:nvSpPr>
          <p:cNvPr id="15" name="文本框 14">
            <a:extLst>
              <a:ext uri="{FF2B5EF4-FFF2-40B4-BE49-F238E27FC236}">
                <a16:creationId xmlns:a16="http://schemas.microsoft.com/office/drawing/2014/main" id="{A8A20228-8A27-B3F2-A845-7913DAFFF2F2}"/>
              </a:ext>
            </a:extLst>
          </p:cNvPr>
          <p:cNvSpPr txBox="1"/>
          <p:nvPr/>
        </p:nvSpPr>
        <p:spPr>
          <a:xfrm>
            <a:off x="1120461" y="5045363"/>
            <a:ext cx="9272789" cy="1156407"/>
          </a:xfrm>
          <a:prstGeom prst="rect">
            <a:avLst/>
          </a:prstGeom>
          <a:noFill/>
        </p:spPr>
        <p:txBody>
          <a:bodyPr wrap="square" rtlCol="0">
            <a:spAutoFit/>
          </a:bodyPr>
          <a:lstStyle/>
          <a:p>
            <a:pPr>
              <a:lnSpc>
                <a:spcPct val="150000"/>
              </a:lnSpc>
            </a:pPr>
            <a:r>
              <a:rPr kumimoji="1" lang="en-US" altLang="zh-CN" sz="1600" dirty="0">
                <a:solidFill>
                  <a:schemeClr val="tx1">
                    <a:lumMod val="75000"/>
                    <a:lumOff val="25000"/>
                  </a:schemeClr>
                </a:solidFill>
                <a:latin typeface="+mn-ea"/>
                <a:cs typeface="+mn-ea"/>
              </a:rPr>
              <a:t>SE</a:t>
            </a:r>
            <a:r>
              <a:rPr kumimoji="1" lang="zh-CN" altLang="en-US" sz="1600" dirty="0">
                <a:solidFill>
                  <a:schemeClr val="tx1">
                    <a:lumMod val="75000"/>
                    <a:lumOff val="25000"/>
                  </a:schemeClr>
                </a:solidFill>
                <a:latin typeface="+mn-ea"/>
                <a:cs typeface="+mn-ea"/>
              </a:rPr>
              <a:t>模块如图所示，由一个全局平均池化，两个全连接层组成。第一个全连接层的节点个数是输入该</a:t>
            </a:r>
            <a:r>
              <a:rPr kumimoji="1" lang="en-US" altLang="zh-CN" sz="1600" dirty="0" err="1">
                <a:solidFill>
                  <a:schemeClr val="tx1">
                    <a:lumMod val="75000"/>
                    <a:lumOff val="25000"/>
                  </a:schemeClr>
                </a:solidFill>
                <a:latin typeface="+mn-ea"/>
                <a:cs typeface="+mn-ea"/>
              </a:rPr>
              <a:t>MBConv</a:t>
            </a:r>
            <a:r>
              <a:rPr kumimoji="1" lang="zh-CN" altLang="en-US" sz="1600" dirty="0">
                <a:solidFill>
                  <a:schemeClr val="tx1">
                    <a:lumMod val="75000"/>
                    <a:lumOff val="25000"/>
                  </a:schemeClr>
                </a:solidFill>
                <a:latin typeface="+mn-ea"/>
                <a:cs typeface="+mn-ea"/>
              </a:rPr>
              <a:t>特征矩阵</a:t>
            </a:r>
            <a:r>
              <a:rPr kumimoji="1" lang="en-US" altLang="zh-CN" sz="1600" dirty="0">
                <a:solidFill>
                  <a:schemeClr val="tx1">
                    <a:lumMod val="75000"/>
                    <a:lumOff val="25000"/>
                  </a:schemeClr>
                </a:solidFill>
                <a:latin typeface="+mn-ea"/>
                <a:cs typeface="+mn-ea"/>
              </a:rPr>
              <a:t>channels</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1/4</a:t>
            </a:r>
            <a:r>
              <a:rPr kumimoji="1" lang="zh-CN" altLang="en-US" sz="1600" dirty="0">
                <a:solidFill>
                  <a:schemeClr val="tx1">
                    <a:lumMod val="75000"/>
                    <a:lumOff val="25000"/>
                  </a:schemeClr>
                </a:solidFill>
                <a:latin typeface="+mn-ea"/>
                <a:cs typeface="+mn-ea"/>
              </a:rPr>
              <a:t>，且使用</a:t>
            </a:r>
            <a:r>
              <a:rPr kumimoji="1" lang="en-US" altLang="zh-CN" sz="1600" dirty="0">
                <a:solidFill>
                  <a:schemeClr val="tx1">
                    <a:lumMod val="75000"/>
                    <a:lumOff val="25000"/>
                  </a:schemeClr>
                </a:solidFill>
                <a:latin typeface="+mn-ea"/>
                <a:cs typeface="+mn-ea"/>
              </a:rPr>
              <a:t>Swish</a:t>
            </a:r>
            <a:r>
              <a:rPr kumimoji="1" lang="zh-CN" altLang="en-US" sz="1600" dirty="0">
                <a:solidFill>
                  <a:schemeClr val="tx1">
                    <a:lumMod val="75000"/>
                    <a:lumOff val="25000"/>
                  </a:schemeClr>
                </a:solidFill>
                <a:latin typeface="+mn-ea"/>
                <a:cs typeface="+mn-ea"/>
              </a:rPr>
              <a:t>激活函数。第二个全连接层的节点个数等于</a:t>
            </a:r>
            <a:r>
              <a:rPr kumimoji="1" lang="en-US" altLang="zh-CN" sz="1600" dirty="0" err="1">
                <a:solidFill>
                  <a:schemeClr val="tx1">
                    <a:lumMod val="75000"/>
                    <a:lumOff val="25000"/>
                  </a:schemeClr>
                </a:solidFill>
                <a:latin typeface="+mn-ea"/>
                <a:cs typeface="+mn-ea"/>
              </a:rPr>
              <a:t>Depthwise</a:t>
            </a:r>
            <a:r>
              <a:rPr kumimoji="1" lang="en-US" altLang="zh-CN" sz="1600" dirty="0">
                <a:solidFill>
                  <a:schemeClr val="tx1">
                    <a:lumMod val="75000"/>
                    <a:lumOff val="25000"/>
                  </a:schemeClr>
                </a:solidFill>
                <a:latin typeface="+mn-ea"/>
                <a:cs typeface="+mn-ea"/>
              </a:rPr>
              <a:t> Conv</a:t>
            </a:r>
            <a:r>
              <a:rPr kumimoji="1" lang="zh-CN" altLang="en-US" sz="1600" dirty="0">
                <a:solidFill>
                  <a:schemeClr val="tx1">
                    <a:lumMod val="75000"/>
                    <a:lumOff val="25000"/>
                  </a:schemeClr>
                </a:solidFill>
                <a:latin typeface="+mn-ea"/>
                <a:cs typeface="+mn-ea"/>
              </a:rPr>
              <a:t>层输出的特征矩阵</a:t>
            </a:r>
            <a:r>
              <a:rPr kumimoji="1" lang="en-US" altLang="zh-CN" sz="1600" dirty="0">
                <a:solidFill>
                  <a:schemeClr val="tx1">
                    <a:lumMod val="75000"/>
                    <a:lumOff val="25000"/>
                  </a:schemeClr>
                </a:solidFill>
                <a:latin typeface="+mn-ea"/>
                <a:cs typeface="+mn-ea"/>
              </a:rPr>
              <a:t>channels</a:t>
            </a:r>
            <a:r>
              <a:rPr kumimoji="1" lang="zh-CN" altLang="en-US" sz="1600" dirty="0">
                <a:solidFill>
                  <a:schemeClr val="tx1">
                    <a:lumMod val="75000"/>
                    <a:lumOff val="25000"/>
                  </a:schemeClr>
                </a:solidFill>
                <a:latin typeface="+mn-ea"/>
                <a:cs typeface="+mn-ea"/>
              </a:rPr>
              <a:t>，且使用</a:t>
            </a:r>
            <a:r>
              <a:rPr kumimoji="1" lang="en-US" altLang="zh-CN" sz="1600" dirty="0">
                <a:solidFill>
                  <a:schemeClr val="tx1">
                    <a:lumMod val="75000"/>
                    <a:lumOff val="25000"/>
                  </a:schemeClr>
                </a:solidFill>
                <a:latin typeface="+mn-ea"/>
                <a:cs typeface="+mn-ea"/>
              </a:rPr>
              <a:t>Sigmoid</a:t>
            </a:r>
            <a:r>
              <a:rPr kumimoji="1" lang="zh-CN" altLang="en-US" sz="1600" dirty="0">
                <a:solidFill>
                  <a:schemeClr val="tx1">
                    <a:lumMod val="75000"/>
                    <a:lumOff val="25000"/>
                  </a:schemeClr>
                </a:solidFill>
                <a:latin typeface="+mn-ea"/>
                <a:cs typeface="+mn-ea"/>
              </a:rPr>
              <a:t>激活函数。</a:t>
            </a:r>
            <a:endParaRPr lang="zh-CN" altLang="en-US" sz="1600" dirty="0"/>
          </a:p>
        </p:txBody>
      </p:sp>
      <p:pic>
        <p:nvPicPr>
          <p:cNvPr id="6" name="图片 5">
            <a:extLst>
              <a:ext uri="{FF2B5EF4-FFF2-40B4-BE49-F238E27FC236}">
                <a16:creationId xmlns:a16="http://schemas.microsoft.com/office/drawing/2014/main" id="{0857AE25-ED85-8242-63EE-8DE06E1C306F}"/>
              </a:ext>
            </a:extLst>
          </p:cNvPr>
          <p:cNvPicPr>
            <a:picLocks noChangeAspect="1"/>
          </p:cNvPicPr>
          <p:nvPr/>
        </p:nvPicPr>
        <p:blipFill>
          <a:blip r:embed="rId3"/>
          <a:stretch>
            <a:fillRect/>
          </a:stretch>
        </p:blipFill>
        <p:spPr>
          <a:xfrm>
            <a:off x="675986" y="1175240"/>
            <a:ext cx="8195780" cy="3516014"/>
          </a:xfrm>
          <a:prstGeom prst="rect">
            <a:avLst/>
          </a:prstGeom>
        </p:spPr>
      </p:pic>
    </p:spTree>
    <p:extLst>
      <p:ext uri="{BB962C8B-B14F-4D97-AF65-F5344CB8AC3E}">
        <p14:creationId xmlns:p14="http://schemas.microsoft.com/office/powerpoint/2010/main" val="41354427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B40E1-3146-A9B8-7CDE-404377FE131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9958F88-ECBB-D1B2-D156-A7F10F707427}"/>
              </a:ext>
            </a:extLst>
          </p:cNvPr>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a:extLst>
              <a:ext uri="{FF2B5EF4-FFF2-40B4-BE49-F238E27FC236}">
                <a16:creationId xmlns:a16="http://schemas.microsoft.com/office/drawing/2014/main" id="{20F415E9-7AC9-FEB1-DA8B-E1AE812B4227}"/>
              </a:ext>
            </a:extLst>
          </p:cNvPr>
          <p:cNvSpPr txBox="1"/>
          <p:nvPr/>
        </p:nvSpPr>
        <p:spPr>
          <a:xfrm>
            <a:off x="473405" y="744353"/>
            <a:ext cx="2992935"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模型框架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EfficientNet</a:t>
            </a:r>
            <a:r>
              <a:rPr lang="zh-CN" altLang="en-US" sz="1600" dirty="0">
                <a:solidFill>
                  <a:schemeClr val="tx1">
                    <a:lumMod val="50000"/>
                    <a:lumOff val="50000"/>
                  </a:schemeClr>
                </a:solidFill>
                <a:latin typeface="+mn-ea"/>
              </a:rPr>
              <a:t>模型</a:t>
            </a:r>
            <a:endParaRPr lang="en-GB" altLang="zh-CN" sz="1600" dirty="0">
              <a:solidFill>
                <a:schemeClr val="tx1">
                  <a:lumMod val="50000"/>
                  <a:lumOff val="50000"/>
                </a:schemeClr>
              </a:solidFill>
              <a:latin typeface="+mn-ea"/>
            </a:endParaRPr>
          </a:p>
        </p:txBody>
      </p:sp>
      <p:sp>
        <p:nvSpPr>
          <p:cNvPr id="4" name="文本框 3">
            <a:extLst>
              <a:ext uri="{FF2B5EF4-FFF2-40B4-BE49-F238E27FC236}">
                <a16:creationId xmlns:a16="http://schemas.microsoft.com/office/drawing/2014/main" id="{C0C5CD56-DFDC-D357-DB94-62335B3A4EEF}"/>
              </a:ext>
            </a:extLst>
          </p:cNvPr>
          <p:cNvSpPr txBox="1"/>
          <p:nvPr/>
        </p:nvSpPr>
        <p:spPr>
          <a:xfrm>
            <a:off x="8062519" y="652020"/>
            <a:ext cx="3686458" cy="523220"/>
          </a:xfrm>
          <a:prstGeom prst="rect">
            <a:avLst/>
          </a:prstGeom>
          <a:noFill/>
        </p:spPr>
        <p:txBody>
          <a:bodyPr wrap="none" rtlCol="0">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rPr>
              <a:t>EfficientNet</a:t>
            </a:r>
            <a:r>
              <a:rPr kumimoji="1" lang="zh-CN" altLang="en-US" sz="2800" dirty="0">
                <a:gradFill flip="none" rotWithShape="1">
                  <a:gsLst>
                    <a:gs pos="0">
                      <a:srgbClr val="273763"/>
                    </a:gs>
                    <a:gs pos="100000">
                      <a:srgbClr val="5FA69A"/>
                    </a:gs>
                  </a:gsLst>
                  <a:lin ang="2700000" scaled="1"/>
                  <a:tileRect/>
                </a:gradFill>
                <a:latin typeface="+mj-ea"/>
                <a:ea typeface="+mj-ea"/>
              </a:rPr>
              <a:t>网络参数表</a:t>
            </a:r>
          </a:p>
        </p:txBody>
      </p:sp>
      <p:sp>
        <p:nvSpPr>
          <p:cNvPr id="15" name="文本框 14">
            <a:extLst>
              <a:ext uri="{FF2B5EF4-FFF2-40B4-BE49-F238E27FC236}">
                <a16:creationId xmlns:a16="http://schemas.microsoft.com/office/drawing/2014/main" id="{18A49718-9D67-5EC7-804C-44DDAD2CA33A}"/>
              </a:ext>
            </a:extLst>
          </p:cNvPr>
          <p:cNvSpPr txBox="1"/>
          <p:nvPr/>
        </p:nvSpPr>
        <p:spPr>
          <a:xfrm>
            <a:off x="8512935" y="1674863"/>
            <a:ext cx="2975020" cy="2634183"/>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rPr>
              <a:t>width_coeicient</a:t>
            </a:r>
            <a:r>
              <a:rPr kumimoji="1" lang="zh-CN" altLang="en-US" sz="1600" dirty="0">
                <a:solidFill>
                  <a:schemeClr val="tx1">
                    <a:lumMod val="75000"/>
                    <a:lumOff val="25000"/>
                  </a:schemeClr>
                </a:solidFill>
                <a:latin typeface="+mn-ea"/>
                <a:cs typeface="+mn-ea"/>
              </a:rPr>
              <a:t>代表</a:t>
            </a:r>
            <a:r>
              <a:rPr kumimoji="1" lang="en-US" altLang="zh-CN" sz="1600" dirty="0">
                <a:solidFill>
                  <a:schemeClr val="tx1">
                    <a:lumMod val="75000"/>
                    <a:lumOff val="25000"/>
                  </a:schemeClr>
                </a:solidFill>
                <a:latin typeface="+mn-ea"/>
                <a:cs typeface="+mn-ea"/>
              </a:rPr>
              <a:t>channel</a:t>
            </a:r>
            <a:r>
              <a:rPr kumimoji="1" lang="zh-CN" altLang="en-US" sz="1600" dirty="0">
                <a:solidFill>
                  <a:schemeClr val="tx1">
                    <a:lumMod val="75000"/>
                    <a:lumOff val="25000"/>
                  </a:schemeClr>
                </a:solidFill>
                <a:latin typeface="+mn-ea"/>
                <a:cs typeface="+mn-ea"/>
              </a:rPr>
              <a:t>维度上的倍率因子，比如在 </a:t>
            </a:r>
            <a:r>
              <a:rPr kumimoji="1" lang="en-US" altLang="zh-CN" sz="1600" dirty="0">
                <a:solidFill>
                  <a:schemeClr val="tx1">
                    <a:lumMod val="75000"/>
                    <a:lumOff val="25000"/>
                  </a:schemeClr>
                </a:solidFill>
                <a:latin typeface="+mn-ea"/>
                <a:cs typeface="+mn-ea"/>
              </a:rPr>
              <a:t>EcientNetB0</a:t>
            </a:r>
            <a:r>
              <a:rPr kumimoji="1" lang="zh-CN" altLang="en-US" sz="1600" dirty="0">
                <a:solidFill>
                  <a:schemeClr val="tx1">
                    <a:lumMod val="75000"/>
                    <a:lumOff val="25000"/>
                  </a:schemeClr>
                </a:solidFill>
                <a:latin typeface="+mn-ea"/>
                <a:cs typeface="+mn-ea"/>
              </a:rPr>
              <a:t>中</a:t>
            </a:r>
            <a:r>
              <a:rPr kumimoji="1" lang="en-US" altLang="zh-CN" sz="1600" dirty="0" err="1">
                <a:solidFill>
                  <a:schemeClr val="tx1">
                    <a:lumMod val="75000"/>
                    <a:lumOff val="25000"/>
                  </a:schemeClr>
                </a:solidFill>
                <a:latin typeface="+mn-ea"/>
                <a:cs typeface="+mn-ea"/>
              </a:rPr>
              <a:t>Stagel</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3x3</a:t>
            </a:r>
            <a:r>
              <a:rPr kumimoji="1" lang="zh-CN" altLang="en-US" sz="1600" dirty="0">
                <a:solidFill>
                  <a:schemeClr val="tx1">
                    <a:lumMod val="75000"/>
                    <a:lumOff val="25000"/>
                  </a:schemeClr>
                </a:solidFill>
                <a:latin typeface="+mn-ea"/>
                <a:cs typeface="+mn-ea"/>
              </a:rPr>
              <a:t>卷积层所使用的卷积核个数是</a:t>
            </a:r>
            <a:r>
              <a:rPr kumimoji="1" lang="en-US" altLang="zh-CN" sz="1600" dirty="0">
                <a:solidFill>
                  <a:schemeClr val="tx1">
                    <a:lumMod val="75000"/>
                    <a:lumOff val="25000"/>
                  </a:schemeClr>
                </a:solidFill>
                <a:latin typeface="+mn-ea"/>
                <a:cs typeface="+mn-ea"/>
              </a:rPr>
              <a:t>32</a:t>
            </a:r>
            <a:r>
              <a:rPr kumimoji="1" lang="zh-CN" altLang="en-US" sz="1600" dirty="0">
                <a:solidFill>
                  <a:schemeClr val="tx1">
                    <a:lumMod val="75000"/>
                    <a:lumOff val="25000"/>
                  </a:schemeClr>
                </a:solidFill>
                <a:latin typeface="+mn-ea"/>
                <a:cs typeface="+mn-ea"/>
              </a:rPr>
              <a:t>，那么在</a:t>
            </a:r>
            <a:r>
              <a:rPr kumimoji="1" lang="en-US" altLang="zh-CN" sz="1600" dirty="0">
                <a:solidFill>
                  <a:schemeClr val="tx1">
                    <a:lumMod val="75000"/>
                    <a:lumOff val="25000"/>
                  </a:schemeClr>
                </a:solidFill>
                <a:latin typeface="+mn-ea"/>
                <a:cs typeface="+mn-ea"/>
              </a:rPr>
              <a:t>B6</a:t>
            </a:r>
            <a:r>
              <a:rPr kumimoji="1" lang="zh-CN" altLang="en-US" sz="1600" dirty="0">
                <a:solidFill>
                  <a:schemeClr val="tx1">
                    <a:lumMod val="75000"/>
                    <a:lumOff val="25000"/>
                  </a:schemeClr>
                </a:solidFill>
                <a:latin typeface="+mn-ea"/>
                <a:cs typeface="+mn-ea"/>
              </a:rPr>
              <a:t>中就是</a:t>
            </a:r>
            <a:r>
              <a:rPr kumimoji="1" lang="en-US" altLang="zh-CN" sz="1600" dirty="0">
                <a:solidFill>
                  <a:schemeClr val="tx1">
                    <a:lumMod val="75000"/>
                    <a:lumOff val="25000"/>
                  </a:schemeClr>
                </a:solidFill>
                <a:latin typeface="+mn-ea"/>
                <a:cs typeface="+mn-ea"/>
              </a:rPr>
              <a:t>32x1.8=57.6</a:t>
            </a:r>
            <a:r>
              <a:rPr kumimoji="1" lang="zh-CN" altLang="en-US" sz="1600" dirty="0">
                <a:solidFill>
                  <a:schemeClr val="tx1">
                    <a:lumMod val="75000"/>
                    <a:lumOff val="25000"/>
                  </a:schemeClr>
                </a:solidFill>
                <a:latin typeface="+mn-ea"/>
                <a:cs typeface="+mn-ea"/>
              </a:rPr>
              <a:t>接着取整到离它最近的</a:t>
            </a:r>
            <a:r>
              <a:rPr kumimoji="1" lang="en-US" altLang="zh-CN" sz="1600" dirty="0">
                <a:solidFill>
                  <a:schemeClr val="tx1">
                    <a:lumMod val="75000"/>
                    <a:lumOff val="25000"/>
                  </a:schemeClr>
                </a:solidFill>
                <a:latin typeface="+mn-ea"/>
                <a:cs typeface="+mn-ea"/>
              </a:rPr>
              <a:t>8</a:t>
            </a:r>
            <a:r>
              <a:rPr kumimoji="1" lang="zh-CN" altLang="en-US" sz="1600" dirty="0">
                <a:solidFill>
                  <a:schemeClr val="tx1">
                    <a:lumMod val="75000"/>
                    <a:lumOff val="25000"/>
                  </a:schemeClr>
                </a:solidFill>
                <a:latin typeface="+mn-ea"/>
                <a:cs typeface="+mn-ea"/>
              </a:rPr>
              <a:t>的整数倍即</a:t>
            </a:r>
            <a:r>
              <a:rPr kumimoji="1" lang="en-US" altLang="zh-CN" sz="1600" dirty="0">
                <a:solidFill>
                  <a:schemeClr val="tx1">
                    <a:lumMod val="75000"/>
                    <a:lumOff val="25000"/>
                  </a:schemeClr>
                </a:solidFill>
                <a:latin typeface="+mn-ea"/>
                <a:cs typeface="+mn-ea"/>
              </a:rPr>
              <a:t>56</a:t>
            </a:r>
            <a:r>
              <a:rPr kumimoji="1" lang="zh-CN" altLang="en-US" sz="1600" dirty="0">
                <a:solidFill>
                  <a:schemeClr val="tx1">
                    <a:lumMod val="75000"/>
                    <a:lumOff val="25000"/>
                  </a:schemeClr>
                </a:solidFill>
                <a:latin typeface="+mn-ea"/>
                <a:cs typeface="+mn-ea"/>
              </a:rPr>
              <a:t>，其它</a:t>
            </a:r>
            <a:r>
              <a:rPr kumimoji="1" lang="en-US" altLang="zh-CN" sz="1600" dirty="0">
                <a:solidFill>
                  <a:schemeClr val="tx1">
                    <a:lumMod val="75000"/>
                    <a:lumOff val="25000"/>
                  </a:schemeClr>
                </a:solidFill>
                <a:latin typeface="+mn-ea"/>
                <a:cs typeface="+mn-ea"/>
              </a:rPr>
              <a:t>Stage</a:t>
            </a:r>
            <a:r>
              <a:rPr kumimoji="1" lang="zh-CN" altLang="en-US" sz="1600" dirty="0">
                <a:solidFill>
                  <a:schemeClr val="tx1">
                    <a:lumMod val="75000"/>
                    <a:lumOff val="25000"/>
                  </a:schemeClr>
                </a:solidFill>
                <a:latin typeface="+mn-ea"/>
                <a:cs typeface="+mn-ea"/>
              </a:rPr>
              <a:t>同理。</a:t>
            </a:r>
            <a:endParaRPr kumimoji="1" lang="en-US" altLang="zh-CN" sz="1600" dirty="0">
              <a:solidFill>
                <a:schemeClr val="tx1">
                  <a:lumMod val="75000"/>
                  <a:lumOff val="25000"/>
                </a:schemeClr>
              </a:solidFill>
              <a:latin typeface="+mn-ea"/>
              <a:cs typeface="+mn-ea"/>
            </a:endParaRPr>
          </a:p>
        </p:txBody>
      </p:sp>
      <p:pic>
        <p:nvPicPr>
          <p:cNvPr id="5" name="图片 4">
            <a:extLst>
              <a:ext uri="{FF2B5EF4-FFF2-40B4-BE49-F238E27FC236}">
                <a16:creationId xmlns:a16="http://schemas.microsoft.com/office/drawing/2014/main" id="{A9CCEE6E-1F37-9ABA-3FC0-0FFE480C18B6}"/>
              </a:ext>
            </a:extLst>
          </p:cNvPr>
          <p:cNvPicPr>
            <a:picLocks noChangeAspect="1"/>
          </p:cNvPicPr>
          <p:nvPr/>
        </p:nvPicPr>
        <p:blipFill>
          <a:blip r:embed="rId3"/>
          <a:stretch>
            <a:fillRect/>
          </a:stretch>
        </p:blipFill>
        <p:spPr>
          <a:xfrm>
            <a:off x="428357" y="1206018"/>
            <a:ext cx="7324725" cy="3571875"/>
          </a:xfrm>
          <a:prstGeom prst="rect">
            <a:avLst/>
          </a:prstGeom>
        </p:spPr>
      </p:pic>
      <p:sp>
        <p:nvSpPr>
          <p:cNvPr id="7" name="文本框 6">
            <a:extLst>
              <a:ext uri="{FF2B5EF4-FFF2-40B4-BE49-F238E27FC236}">
                <a16:creationId xmlns:a16="http://schemas.microsoft.com/office/drawing/2014/main" id="{9F6B2E8D-6DDC-C94C-25B4-AF19B791A826}"/>
              </a:ext>
            </a:extLst>
          </p:cNvPr>
          <p:cNvSpPr txBox="1"/>
          <p:nvPr/>
        </p:nvSpPr>
        <p:spPr>
          <a:xfrm>
            <a:off x="941736" y="5183137"/>
            <a:ext cx="7571199" cy="787075"/>
          </a:xfrm>
          <a:prstGeom prst="rect">
            <a:avLst/>
          </a:prstGeom>
          <a:noFill/>
        </p:spPr>
        <p:txBody>
          <a:bodyPr wrap="square" rtlCol="0">
            <a:spAutoFit/>
          </a:bodyPr>
          <a:lstStyle/>
          <a:p>
            <a:pPr>
              <a:lnSpc>
                <a:spcPct val="150000"/>
              </a:lnSpc>
            </a:pPr>
            <a:r>
              <a:rPr kumimoji="1" lang="en-US" altLang="zh-CN" sz="1600" dirty="0">
                <a:solidFill>
                  <a:schemeClr val="tx1">
                    <a:lumMod val="75000"/>
                    <a:lumOff val="25000"/>
                  </a:schemeClr>
                </a:solidFill>
                <a:latin typeface="+mn-ea"/>
                <a:cs typeface="+mn-ea"/>
              </a:rPr>
              <a:t>depth </a:t>
            </a:r>
            <a:r>
              <a:rPr kumimoji="1" lang="en-US" altLang="zh-CN" sz="1600" dirty="0" err="1">
                <a:solidFill>
                  <a:schemeClr val="tx1">
                    <a:lumMod val="75000"/>
                    <a:lumOff val="25000"/>
                  </a:schemeClr>
                </a:solidFill>
                <a:latin typeface="+mn-ea"/>
                <a:cs typeface="+mn-ea"/>
              </a:rPr>
              <a:t>coeficient</a:t>
            </a:r>
            <a:r>
              <a:rPr kumimoji="1" lang="zh-CN" altLang="en-US" sz="1600" dirty="0">
                <a:solidFill>
                  <a:schemeClr val="tx1">
                    <a:lumMod val="75000"/>
                    <a:lumOff val="25000"/>
                  </a:schemeClr>
                </a:solidFill>
                <a:latin typeface="+mn-ea"/>
                <a:cs typeface="+mn-ea"/>
              </a:rPr>
              <a:t>代表</a:t>
            </a:r>
            <a:r>
              <a:rPr kumimoji="1" lang="en-US" altLang="zh-CN" sz="1600" dirty="0">
                <a:solidFill>
                  <a:schemeClr val="tx1">
                    <a:lumMod val="75000"/>
                    <a:lumOff val="25000"/>
                  </a:schemeClr>
                </a:solidFill>
                <a:latin typeface="+mn-ea"/>
                <a:cs typeface="+mn-ea"/>
              </a:rPr>
              <a:t>depth</a:t>
            </a:r>
            <a:r>
              <a:rPr kumimoji="1" lang="zh-CN" altLang="en-US" sz="1600" dirty="0">
                <a:solidFill>
                  <a:schemeClr val="tx1">
                    <a:lumMod val="75000"/>
                    <a:lumOff val="25000"/>
                  </a:schemeClr>
                </a:solidFill>
                <a:latin typeface="+mn-ea"/>
                <a:cs typeface="+mn-ea"/>
              </a:rPr>
              <a:t>维度上的倍率因子</a:t>
            </a:r>
            <a:r>
              <a:rPr kumimoji="1" lang="en-US" altLang="zh-CN" sz="1600" dirty="0">
                <a:solidFill>
                  <a:schemeClr val="tx1">
                    <a:lumMod val="75000"/>
                    <a:lumOff val="25000"/>
                  </a:schemeClr>
                </a:solidFill>
                <a:latin typeface="+mn-ea"/>
                <a:cs typeface="+mn-ea"/>
              </a:rPr>
              <a:t>(</a:t>
            </a:r>
            <a:r>
              <a:rPr kumimoji="1" lang="zh-CN" altLang="en-US" sz="1600" dirty="0">
                <a:solidFill>
                  <a:schemeClr val="tx1">
                    <a:lumMod val="75000"/>
                    <a:lumOff val="25000"/>
                  </a:schemeClr>
                </a:solidFill>
                <a:latin typeface="+mn-ea"/>
                <a:cs typeface="+mn-ea"/>
              </a:rPr>
              <a:t>仅针对</a:t>
            </a:r>
            <a:r>
              <a:rPr kumimoji="1" lang="en-US" altLang="zh-CN" sz="1600" dirty="0">
                <a:solidFill>
                  <a:schemeClr val="tx1">
                    <a:lumMod val="75000"/>
                    <a:lumOff val="25000"/>
                  </a:schemeClr>
                </a:solidFill>
                <a:latin typeface="+mn-ea"/>
                <a:cs typeface="+mn-ea"/>
              </a:rPr>
              <a:t>Stage2</a:t>
            </a:r>
            <a:r>
              <a:rPr kumimoji="1" lang="zh-CN" altLang="en-US" sz="1600" dirty="0">
                <a:solidFill>
                  <a:schemeClr val="tx1">
                    <a:lumMod val="75000"/>
                    <a:lumOff val="25000"/>
                  </a:schemeClr>
                </a:solidFill>
                <a:latin typeface="+mn-ea"/>
                <a:cs typeface="+mn-ea"/>
              </a:rPr>
              <a:t>到</a:t>
            </a:r>
            <a:r>
              <a:rPr kumimoji="1" lang="en-US" altLang="zh-CN" sz="1600" dirty="0">
                <a:solidFill>
                  <a:schemeClr val="tx1">
                    <a:lumMod val="75000"/>
                    <a:lumOff val="25000"/>
                  </a:schemeClr>
                </a:solidFill>
                <a:latin typeface="+mn-ea"/>
                <a:cs typeface="+mn-ea"/>
              </a:rPr>
              <a:t>Stage8)</a:t>
            </a:r>
            <a:r>
              <a:rPr kumimoji="1" lang="zh-CN" altLang="en-US" sz="1600" dirty="0">
                <a:solidFill>
                  <a:schemeClr val="tx1">
                    <a:lumMod val="75000"/>
                    <a:lumOff val="25000"/>
                  </a:schemeClr>
                </a:solidFill>
                <a:latin typeface="+mn-ea"/>
                <a:cs typeface="+mn-ea"/>
              </a:rPr>
              <a:t>，比如在</a:t>
            </a:r>
            <a:r>
              <a:rPr kumimoji="1" lang="en-US" altLang="zh-CN" sz="1600" dirty="0">
                <a:solidFill>
                  <a:schemeClr val="tx1">
                    <a:lumMod val="75000"/>
                    <a:lumOff val="25000"/>
                  </a:schemeClr>
                </a:solidFill>
                <a:latin typeface="+mn-ea"/>
                <a:cs typeface="+mn-ea"/>
              </a:rPr>
              <a:t>EficientNetB0</a:t>
            </a:r>
            <a:r>
              <a:rPr kumimoji="1" lang="zh-CN" altLang="en-US" sz="1600" dirty="0">
                <a:solidFill>
                  <a:schemeClr val="tx1">
                    <a:lumMod val="75000"/>
                    <a:lumOff val="25000"/>
                  </a:schemeClr>
                </a:solidFill>
                <a:latin typeface="+mn-ea"/>
                <a:cs typeface="+mn-ea"/>
              </a:rPr>
              <a:t>中</a:t>
            </a:r>
            <a:r>
              <a:rPr kumimoji="1" lang="en-US" altLang="zh-CN" sz="1600" dirty="0">
                <a:solidFill>
                  <a:schemeClr val="tx1">
                    <a:lumMod val="75000"/>
                    <a:lumOff val="25000"/>
                  </a:schemeClr>
                </a:solidFill>
                <a:latin typeface="+mn-ea"/>
                <a:cs typeface="+mn-ea"/>
              </a:rPr>
              <a:t>Stage7</a:t>
            </a:r>
            <a:r>
              <a:rPr kumimoji="1" lang="zh-CN" altLang="en-US" sz="1600" dirty="0">
                <a:solidFill>
                  <a:schemeClr val="tx1">
                    <a:lumMod val="75000"/>
                    <a:lumOff val="25000"/>
                  </a:schemeClr>
                </a:solidFill>
                <a:latin typeface="+mn-ea"/>
                <a:cs typeface="+mn-ea"/>
              </a:rPr>
              <a:t>的</a:t>
            </a:r>
            <a:r>
              <a:rPr kumimoji="1" lang="en-US" altLang="zh-CN" sz="1600" dirty="0">
                <a:solidFill>
                  <a:schemeClr val="tx1">
                    <a:lumMod val="75000"/>
                    <a:lumOff val="25000"/>
                  </a:schemeClr>
                </a:solidFill>
                <a:latin typeface="+mn-ea"/>
                <a:cs typeface="+mn-ea"/>
              </a:rPr>
              <a:t>L=4</a:t>
            </a:r>
            <a:r>
              <a:rPr kumimoji="1" lang="zh-CN" altLang="en-US" sz="1600" dirty="0">
                <a:solidFill>
                  <a:schemeClr val="tx1">
                    <a:lumMod val="75000"/>
                    <a:lumOff val="25000"/>
                  </a:schemeClr>
                </a:solidFill>
                <a:latin typeface="+mn-ea"/>
                <a:cs typeface="+mn-ea"/>
              </a:rPr>
              <a:t>，那么在</a:t>
            </a:r>
            <a:r>
              <a:rPr kumimoji="1" lang="en-US" altLang="zh-CN" sz="1600" dirty="0">
                <a:solidFill>
                  <a:schemeClr val="tx1">
                    <a:lumMod val="75000"/>
                    <a:lumOff val="25000"/>
                  </a:schemeClr>
                </a:solidFill>
                <a:latin typeface="+mn-ea"/>
                <a:cs typeface="+mn-ea"/>
              </a:rPr>
              <a:t>B6</a:t>
            </a:r>
            <a:r>
              <a:rPr kumimoji="1" lang="zh-CN" altLang="en-US" sz="1600" dirty="0">
                <a:solidFill>
                  <a:schemeClr val="tx1">
                    <a:lumMod val="75000"/>
                    <a:lumOff val="25000"/>
                  </a:schemeClr>
                </a:solidFill>
                <a:latin typeface="+mn-ea"/>
                <a:cs typeface="+mn-ea"/>
              </a:rPr>
              <a:t>中就是</a:t>
            </a:r>
            <a:r>
              <a:rPr kumimoji="1" lang="en-US" altLang="zh-CN" sz="1600" dirty="0">
                <a:solidFill>
                  <a:schemeClr val="tx1">
                    <a:lumMod val="75000"/>
                    <a:lumOff val="25000"/>
                  </a:schemeClr>
                </a:solidFill>
                <a:latin typeface="+mn-ea"/>
                <a:cs typeface="+mn-ea"/>
              </a:rPr>
              <a:t>4x2.6=10.4</a:t>
            </a:r>
            <a:r>
              <a:rPr kumimoji="1" lang="zh-CN" altLang="en-US" sz="1600" dirty="0">
                <a:solidFill>
                  <a:schemeClr val="tx1">
                    <a:lumMod val="75000"/>
                    <a:lumOff val="25000"/>
                  </a:schemeClr>
                </a:solidFill>
                <a:latin typeface="+mn-ea"/>
                <a:cs typeface="+mn-ea"/>
              </a:rPr>
              <a:t>，接着向上取整即</a:t>
            </a:r>
            <a:r>
              <a:rPr kumimoji="1" lang="en-US" altLang="zh-CN" sz="1600" dirty="0">
                <a:solidFill>
                  <a:schemeClr val="tx1">
                    <a:lumMod val="75000"/>
                    <a:lumOff val="25000"/>
                  </a:schemeClr>
                </a:solidFill>
                <a:latin typeface="+mn-ea"/>
                <a:cs typeface="+mn-ea"/>
              </a:rPr>
              <a:t>11.</a:t>
            </a:r>
            <a:endParaRPr lang="zh-CN" altLang="en-US" sz="1600" dirty="0"/>
          </a:p>
        </p:txBody>
      </p:sp>
    </p:spTree>
    <p:extLst>
      <p:ext uri="{BB962C8B-B14F-4D97-AF65-F5344CB8AC3E}">
        <p14:creationId xmlns:p14="http://schemas.microsoft.com/office/powerpoint/2010/main" val="139796669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3" name="矩形 2"/>
          <p:cNvSpPr/>
          <p:nvPr/>
        </p:nvSpPr>
        <p:spPr>
          <a:xfrm>
            <a:off x="2006494" y="2966463"/>
            <a:ext cx="8931582" cy="1107996"/>
          </a:xfrm>
          <a:prstGeom prst="rect">
            <a:avLst/>
          </a:prstGeom>
        </p:spPr>
        <p:txBody>
          <a:bodyPr wrap="square">
            <a:spAutoFit/>
          </a:bodyPr>
          <a:lstStyle/>
          <a:p>
            <a:pPr lvl="0" algn="ctr"/>
            <a:r>
              <a:rPr kumimoji="1" lang="zh-CN" altLang="en-US" sz="6600" dirty="0">
                <a:solidFill>
                  <a:schemeClr val="bg1"/>
                </a:solidFill>
                <a:latin typeface="+mj-ea"/>
              </a:rPr>
              <a:t>模型评估及优化器选择</a:t>
            </a:r>
            <a:endParaRPr kumimoji="1" lang="en-US" altLang="zh-CN" sz="6600" b="0" i="0" u="none" strike="noStrike" kern="1200" cap="none" spc="0" normalizeH="0" baseline="0" noProof="0" dirty="0">
              <a:ln>
                <a:noFill/>
              </a:ln>
              <a:solidFill>
                <a:prstClr val="white"/>
              </a:solidFill>
              <a:effectLst/>
              <a:uLnTx/>
              <a:uFillTx/>
              <a:latin typeface="思源黑体 CN Bold"/>
              <a:ea typeface="+mj-ea"/>
              <a:cs typeface="+mn-cs"/>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思源黑体 CN Regular"/>
              <a:cs typeface="+mn-cs"/>
            </a:endParaRPr>
          </a:p>
        </p:txBody>
      </p:sp>
      <p:sp>
        <p:nvSpPr>
          <p:cNvPr id="6" name="文本框 5"/>
          <p:cNvSpPr txBox="1"/>
          <p:nvPr/>
        </p:nvSpPr>
        <p:spPr>
          <a:xfrm>
            <a:off x="1616832" y="1540877"/>
            <a:ext cx="203709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PART</a:t>
            </a:r>
            <a:r>
              <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rPr>
              <a:t> </a:t>
            </a:r>
            <a:r>
              <a:rPr kumimoji="1" lang="en-US" altLang="zh-CN" sz="4400" b="0" i="0" u="none" strike="noStrike" kern="1200" cap="none" spc="0" normalizeH="0" baseline="0" noProof="0" dirty="0">
                <a:ln>
                  <a:noFill/>
                </a:ln>
                <a:solidFill>
                  <a:prstClr val="white"/>
                </a:solidFill>
                <a:effectLst/>
                <a:uLnTx/>
                <a:uFillTx/>
                <a:latin typeface="思源黑体 CN Bold"/>
                <a:ea typeface="+mj-ea"/>
                <a:cs typeface="+mn-cs"/>
              </a:rPr>
              <a:t>02</a:t>
            </a:r>
            <a:endParaRPr kumimoji="1" lang="zh-CN" altLang="en-US" sz="4400" b="0" i="0" u="none" strike="noStrike" kern="1200" cap="none" spc="0" normalizeH="0" baseline="0" noProof="0" dirty="0">
              <a:ln>
                <a:noFill/>
              </a:ln>
              <a:solidFill>
                <a:prstClr val="white"/>
              </a:solidFill>
              <a:effectLst/>
              <a:uLnTx/>
              <a:uFillTx/>
              <a:latin typeface="思源黑体 CN Bold"/>
              <a:ea typeface="+mj-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25288-5F00-C306-ADE5-923BC8B362A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EE917E6-8180-F7FE-EDBE-38069FA83EE3}"/>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250DBBAD-2FB0-955F-786E-B6AD46D8159D}"/>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C6AF8D58-BBFD-F562-A024-AFB75737F7C1}"/>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模型在训练集的情况对比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6" name="图表 5">
            <a:extLst>
              <a:ext uri="{FF2B5EF4-FFF2-40B4-BE49-F238E27FC236}">
                <a16:creationId xmlns:a16="http://schemas.microsoft.com/office/drawing/2014/main" id="{B9C7A6AB-BDF4-4AD9-6B88-31B51CA90A04}"/>
              </a:ext>
            </a:extLst>
          </p:cNvPr>
          <p:cNvGraphicFramePr>
            <a:graphicFrameLocks/>
          </p:cNvGraphicFramePr>
          <p:nvPr>
            <p:extLst>
              <p:ext uri="{D42A27DB-BD31-4B8C-83A1-F6EECF244321}">
                <p14:modId xmlns:p14="http://schemas.microsoft.com/office/powerpoint/2010/main" val="870713329"/>
              </p:ext>
            </p:extLst>
          </p:nvPr>
        </p:nvGraphicFramePr>
        <p:xfrm>
          <a:off x="6426558" y="282688"/>
          <a:ext cx="5507866" cy="3528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65314DB4-7DB4-9EA9-0B62-6A8C2CCB8B0C}"/>
              </a:ext>
            </a:extLst>
          </p:cNvPr>
          <p:cNvGraphicFramePr>
            <a:graphicFrameLocks/>
          </p:cNvGraphicFramePr>
          <p:nvPr>
            <p:extLst>
              <p:ext uri="{D42A27DB-BD31-4B8C-83A1-F6EECF244321}">
                <p14:modId xmlns:p14="http://schemas.microsoft.com/office/powerpoint/2010/main" val="2971209706"/>
              </p:ext>
            </p:extLst>
          </p:nvPr>
        </p:nvGraphicFramePr>
        <p:xfrm>
          <a:off x="257576" y="2274032"/>
          <a:ext cx="6120000" cy="4320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a16="http://schemas.microsoft.com/office/drawing/2014/main" id="{335DB231-2A81-884B-40BA-4DBE85E80CF0}"/>
              </a:ext>
            </a:extLst>
          </p:cNvPr>
          <p:cNvSpPr txBox="1"/>
          <p:nvPr/>
        </p:nvSpPr>
        <p:spPr>
          <a:xfrm>
            <a:off x="7031864" y="4247413"/>
            <a:ext cx="4668613" cy="1526187"/>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sym typeface="+mn-lt"/>
              </a:rPr>
              <a:t>EfficientNet</a:t>
            </a:r>
            <a:r>
              <a:rPr kumimoji="1" lang="zh-CN" altLang="en-US" sz="1600" dirty="0">
                <a:solidFill>
                  <a:schemeClr val="tx1">
                    <a:lumMod val="75000"/>
                    <a:lumOff val="25000"/>
                  </a:schemeClr>
                </a:solidFill>
                <a:latin typeface="+mn-ea"/>
                <a:cs typeface="+mn-ea"/>
                <a:sym typeface="+mn-lt"/>
              </a:rPr>
              <a:t>在训练集中表现优秀，对比</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模型，该模型在一开始就有很好的效果，且之后的准确率能稳定提高，平均损失也保持下降趋势。所以</a:t>
            </a:r>
            <a:r>
              <a:rPr kumimoji="1" lang="en-US" altLang="zh-CN" sz="1600" dirty="0" err="1">
                <a:solidFill>
                  <a:schemeClr val="tx1">
                    <a:lumMod val="75000"/>
                    <a:lumOff val="25000"/>
                  </a:schemeClr>
                </a:solidFill>
                <a:latin typeface="+mn-ea"/>
                <a:cs typeface="+mn-ea"/>
                <a:sym typeface="+mn-lt"/>
              </a:rPr>
              <a:t>EffifientNet</a:t>
            </a:r>
            <a:r>
              <a:rPr kumimoji="1" lang="zh-CN" altLang="en-US" sz="1600" dirty="0">
                <a:solidFill>
                  <a:schemeClr val="tx1">
                    <a:lumMod val="75000"/>
                    <a:lumOff val="25000"/>
                  </a:schemeClr>
                </a:solidFill>
                <a:latin typeface="+mn-ea"/>
                <a:cs typeface="+mn-ea"/>
                <a:sym typeface="+mn-lt"/>
              </a:rPr>
              <a:t>的稳定性非常好。</a:t>
            </a:r>
          </a:p>
        </p:txBody>
      </p:sp>
    </p:spTree>
    <p:extLst>
      <p:ext uri="{BB962C8B-B14F-4D97-AF65-F5344CB8AC3E}">
        <p14:creationId xmlns:p14="http://schemas.microsoft.com/office/powerpoint/2010/main" val="25276550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95D70-8F95-134E-FE8D-8957D870131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735757A-36B6-B57A-7B9F-F45ABE02E2F5}"/>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57132A06-F852-A491-4D6C-BC3AABDFF8C8}"/>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26C18B58-EB6E-1EB8-219D-87B69E0E0AA8}"/>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模型在验证集的情况对比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11" name="文本框 10">
            <a:extLst>
              <a:ext uri="{FF2B5EF4-FFF2-40B4-BE49-F238E27FC236}">
                <a16:creationId xmlns:a16="http://schemas.microsoft.com/office/drawing/2014/main" id="{9DBF60BA-9C60-B3A0-1385-E19AEAB6C4F8}"/>
              </a:ext>
            </a:extLst>
          </p:cNvPr>
          <p:cNvSpPr txBox="1"/>
          <p:nvPr/>
        </p:nvSpPr>
        <p:spPr>
          <a:xfrm>
            <a:off x="6543422" y="3992838"/>
            <a:ext cx="5414114" cy="2264851"/>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在验证集中，</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模型如果使用</a:t>
            </a:r>
            <a:r>
              <a:rPr kumimoji="1" lang="en-US" altLang="zh-CN" sz="1600" dirty="0">
                <a:solidFill>
                  <a:schemeClr val="tx1">
                    <a:lumMod val="75000"/>
                    <a:lumOff val="25000"/>
                  </a:schemeClr>
                </a:solidFill>
                <a:latin typeface="+mn-ea"/>
                <a:cs typeface="+mn-ea"/>
                <a:sym typeface="+mn-lt"/>
              </a:rPr>
              <a:t>Adam</a:t>
            </a:r>
            <a:r>
              <a:rPr kumimoji="1" lang="zh-CN" altLang="en-US" sz="1600" dirty="0">
                <a:solidFill>
                  <a:schemeClr val="tx1">
                    <a:lumMod val="75000"/>
                    <a:lumOff val="25000"/>
                  </a:schemeClr>
                </a:solidFill>
                <a:latin typeface="+mn-ea"/>
                <a:cs typeface="+mn-ea"/>
                <a:sym typeface="+mn-lt"/>
              </a:rPr>
              <a:t>优化器，第一次</a:t>
            </a:r>
            <a:r>
              <a:rPr kumimoji="1" lang="en-US" altLang="zh-CN" sz="1600" dirty="0">
                <a:solidFill>
                  <a:schemeClr val="tx1">
                    <a:lumMod val="75000"/>
                    <a:lumOff val="25000"/>
                  </a:schemeClr>
                </a:solidFill>
                <a:latin typeface="+mn-ea"/>
                <a:cs typeface="+mn-ea"/>
                <a:sym typeface="+mn-lt"/>
              </a:rPr>
              <a:t>epoch</a:t>
            </a:r>
            <a:r>
              <a:rPr kumimoji="1" lang="zh-CN" altLang="en-US" sz="1600" dirty="0">
                <a:solidFill>
                  <a:schemeClr val="tx1">
                    <a:lumMod val="75000"/>
                    <a:lumOff val="25000"/>
                  </a:schemeClr>
                </a:solidFill>
                <a:latin typeface="+mn-ea"/>
                <a:cs typeface="+mn-ea"/>
                <a:sym typeface="+mn-lt"/>
              </a:rPr>
              <a:t>的准确率最高，之后准确率下降，并保持一定的值不动，这可能陷入局部最优了。</a:t>
            </a:r>
          </a:p>
          <a:p>
            <a:pPr>
              <a:lnSpc>
                <a:spcPct val="150000"/>
              </a:lnSpc>
            </a:pPr>
            <a:r>
              <a:rPr kumimoji="1" lang="zh-CN" altLang="en-US" sz="1600" dirty="0">
                <a:solidFill>
                  <a:schemeClr val="tx1">
                    <a:lumMod val="75000"/>
                    <a:lumOff val="25000"/>
                  </a:schemeClr>
                </a:solidFill>
                <a:latin typeface="+mn-ea"/>
                <a:cs typeface="+mn-ea"/>
                <a:sym typeface="+mn-lt"/>
              </a:rPr>
              <a:t>使用</a:t>
            </a:r>
            <a:r>
              <a:rPr kumimoji="1" lang="en-US" altLang="zh-CN" sz="1600" dirty="0">
                <a:solidFill>
                  <a:schemeClr val="tx1">
                    <a:lumMod val="75000"/>
                    <a:lumOff val="25000"/>
                  </a:schemeClr>
                </a:solidFill>
                <a:latin typeface="+mn-ea"/>
                <a:cs typeface="+mn-ea"/>
                <a:sym typeface="+mn-lt"/>
              </a:rPr>
              <a:t>SGD</a:t>
            </a:r>
            <a:r>
              <a:rPr kumimoji="1" lang="zh-CN" altLang="en-US" sz="1600" dirty="0">
                <a:solidFill>
                  <a:schemeClr val="tx1">
                    <a:lumMod val="75000"/>
                    <a:lumOff val="25000"/>
                  </a:schemeClr>
                </a:solidFill>
                <a:latin typeface="+mn-ea"/>
                <a:cs typeface="+mn-ea"/>
                <a:sym typeface="+mn-lt"/>
              </a:rPr>
              <a:t>优化器时，平均损失和准确率在刚开始几轮基本不变，但之后会突然变化和增加，平均损失也有时会突然增大再减少。所以</a:t>
            </a:r>
            <a:r>
              <a:rPr kumimoji="1" lang="en-US" altLang="zh-CN" sz="1600" dirty="0">
                <a:solidFill>
                  <a:schemeClr val="tx1">
                    <a:lumMod val="75000"/>
                    <a:lumOff val="25000"/>
                  </a:schemeClr>
                </a:solidFill>
                <a:latin typeface="+mn-ea"/>
                <a:cs typeface="+mn-ea"/>
                <a:sym typeface="+mn-lt"/>
              </a:rPr>
              <a:t>CNN</a:t>
            </a:r>
            <a:r>
              <a:rPr kumimoji="1" lang="zh-CN" altLang="en-US" sz="1600" dirty="0">
                <a:solidFill>
                  <a:schemeClr val="tx1">
                    <a:lumMod val="75000"/>
                    <a:lumOff val="25000"/>
                  </a:schemeClr>
                </a:solidFill>
                <a:latin typeface="+mn-ea"/>
                <a:cs typeface="+mn-ea"/>
                <a:sym typeface="+mn-lt"/>
              </a:rPr>
              <a:t>模型有时不是很稳定。</a:t>
            </a:r>
          </a:p>
        </p:txBody>
      </p:sp>
      <p:graphicFrame>
        <p:nvGraphicFramePr>
          <p:cNvPr id="7" name="图表 6">
            <a:extLst>
              <a:ext uri="{FF2B5EF4-FFF2-40B4-BE49-F238E27FC236}">
                <a16:creationId xmlns:a16="http://schemas.microsoft.com/office/drawing/2014/main" id="{0B9AD07F-5679-44D1-A9D9-FB0C4E7D5A22}"/>
              </a:ext>
            </a:extLst>
          </p:cNvPr>
          <p:cNvGraphicFramePr>
            <a:graphicFrameLocks/>
          </p:cNvGraphicFramePr>
          <p:nvPr>
            <p:extLst>
              <p:ext uri="{D42A27DB-BD31-4B8C-83A1-F6EECF244321}">
                <p14:modId xmlns:p14="http://schemas.microsoft.com/office/powerpoint/2010/main" val="2507312039"/>
              </p:ext>
            </p:extLst>
          </p:nvPr>
        </p:nvGraphicFramePr>
        <p:xfrm>
          <a:off x="6498042" y="282688"/>
          <a:ext cx="5508000" cy="36711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1C685153-5D76-4A18-80AC-6F8DE7069B80}"/>
              </a:ext>
            </a:extLst>
          </p:cNvPr>
          <p:cNvGraphicFramePr>
            <a:graphicFrameLocks/>
          </p:cNvGraphicFramePr>
          <p:nvPr>
            <p:extLst>
              <p:ext uri="{D42A27DB-BD31-4B8C-83A1-F6EECF244321}">
                <p14:modId xmlns:p14="http://schemas.microsoft.com/office/powerpoint/2010/main" val="1719965966"/>
              </p:ext>
            </p:extLst>
          </p:nvPr>
        </p:nvGraphicFramePr>
        <p:xfrm>
          <a:off x="319720" y="2278156"/>
          <a:ext cx="6120000" cy="43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8576335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3C8F-8E8D-60DC-5269-93BDEDDDDC3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08ED8CF-7E8E-D0A8-7AB8-7287597698E0}"/>
              </a:ext>
            </a:extLst>
          </p:cNvPr>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a:extLst>
              <a:ext uri="{FF2B5EF4-FFF2-40B4-BE49-F238E27FC236}">
                <a16:creationId xmlns:a16="http://schemas.microsoft.com/office/drawing/2014/main" id="{9219DA8B-C511-B49D-AEAE-9285DC9ED1A0}"/>
              </a:ext>
            </a:extLst>
          </p:cNvPr>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4" name="文本框 3">
            <a:extLst>
              <a:ext uri="{FF2B5EF4-FFF2-40B4-BE49-F238E27FC236}">
                <a16:creationId xmlns:a16="http://schemas.microsoft.com/office/drawing/2014/main" id="{77BB57C5-3916-15C9-DBD3-C92282DDFD46}"/>
              </a:ext>
            </a:extLst>
          </p:cNvPr>
          <p:cNvSpPr txBox="1"/>
          <p:nvPr/>
        </p:nvSpPr>
        <p:spPr>
          <a:xfrm>
            <a:off x="512064" y="1573020"/>
            <a:ext cx="4134465"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模型在训练时的用时对比</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sp>
        <p:nvSpPr>
          <p:cNvPr id="11" name="文本框 10">
            <a:extLst>
              <a:ext uri="{FF2B5EF4-FFF2-40B4-BE49-F238E27FC236}">
                <a16:creationId xmlns:a16="http://schemas.microsoft.com/office/drawing/2014/main" id="{042CED8B-30F0-A1BC-BB35-3B37801AC34F}"/>
              </a:ext>
            </a:extLst>
          </p:cNvPr>
          <p:cNvSpPr txBox="1"/>
          <p:nvPr/>
        </p:nvSpPr>
        <p:spPr>
          <a:xfrm>
            <a:off x="569925" y="2312237"/>
            <a:ext cx="3753694" cy="4111510"/>
          </a:xfrm>
          <a:prstGeom prst="rect">
            <a:avLst/>
          </a:prstGeom>
          <a:noFill/>
        </p:spPr>
        <p:txBody>
          <a:bodyPr wrap="square" rtlCol="0">
            <a:spAutoFit/>
          </a:bodyPr>
          <a:lstStyle/>
          <a:p>
            <a:pPr>
              <a:lnSpc>
                <a:spcPct val="150000"/>
              </a:lnSpc>
            </a:pPr>
            <a:r>
              <a:rPr kumimoji="1" lang="zh-CN" altLang="en-US" dirty="0">
                <a:solidFill>
                  <a:schemeClr val="tx1">
                    <a:lumMod val="75000"/>
                    <a:lumOff val="25000"/>
                  </a:schemeClr>
                </a:solidFill>
                <a:latin typeface="+mn-ea"/>
                <a:cs typeface="+mn-ea"/>
                <a:sym typeface="+mn-lt"/>
              </a:rPr>
              <a:t>每一个</a:t>
            </a:r>
            <a:r>
              <a:rPr kumimoji="1" lang="en-US" altLang="zh-CN" dirty="0">
                <a:solidFill>
                  <a:schemeClr val="tx1">
                    <a:lumMod val="75000"/>
                    <a:lumOff val="25000"/>
                  </a:schemeClr>
                </a:solidFill>
                <a:latin typeface="+mn-ea"/>
                <a:cs typeface="+mn-ea"/>
                <a:sym typeface="+mn-lt"/>
              </a:rPr>
              <a:t>epoch</a:t>
            </a:r>
            <a:r>
              <a:rPr kumimoji="1" lang="zh-CN" altLang="en-US" dirty="0">
                <a:solidFill>
                  <a:schemeClr val="tx1">
                    <a:lumMod val="75000"/>
                    <a:lumOff val="25000"/>
                  </a:schemeClr>
                </a:solidFill>
                <a:latin typeface="+mn-ea"/>
                <a:cs typeface="+mn-ea"/>
                <a:sym typeface="+mn-lt"/>
              </a:rPr>
              <a:t>都包含对训练集和验证集处理。尽管</a:t>
            </a:r>
            <a:r>
              <a:rPr kumimoji="1" lang="en-US" altLang="zh-CN" dirty="0" err="1">
                <a:solidFill>
                  <a:schemeClr val="tx1">
                    <a:lumMod val="75000"/>
                    <a:lumOff val="25000"/>
                  </a:schemeClr>
                </a:solidFill>
                <a:latin typeface="+mn-ea"/>
                <a:cs typeface="+mn-ea"/>
                <a:sym typeface="+mn-lt"/>
              </a:rPr>
              <a:t>EfficientNet</a:t>
            </a:r>
            <a:r>
              <a:rPr kumimoji="1" lang="zh-CN" altLang="en-US" dirty="0">
                <a:solidFill>
                  <a:schemeClr val="tx1">
                    <a:lumMod val="75000"/>
                    <a:lumOff val="25000"/>
                  </a:schemeClr>
                </a:solidFill>
                <a:latin typeface="+mn-ea"/>
                <a:cs typeface="+mn-ea"/>
                <a:sym typeface="+mn-lt"/>
              </a:rPr>
              <a:t>模型的平均每轮训练时间比</a:t>
            </a:r>
            <a:r>
              <a:rPr kumimoji="1" lang="en-US" altLang="zh-CN" dirty="0">
                <a:solidFill>
                  <a:schemeClr val="tx1">
                    <a:lumMod val="75000"/>
                    <a:lumOff val="25000"/>
                  </a:schemeClr>
                </a:solidFill>
                <a:latin typeface="+mn-ea"/>
                <a:cs typeface="+mn-ea"/>
                <a:sym typeface="+mn-lt"/>
              </a:rPr>
              <a:t>CNN</a:t>
            </a:r>
            <a:r>
              <a:rPr kumimoji="1" lang="zh-CN" altLang="en-US" dirty="0">
                <a:solidFill>
                  <a:schemeClr val="tx1">
                    <a:lumMod val="75000"/>
                    <a:lumOff val="25000"/>
                  </a:schemeClr>
                </a:solidFill>
                <a:latin typeface="+mn-ea"/>
                <a:cs typeface="+mn-ea"/>
                <a:sym typeface="+mn-lt"/>
              </a:rPr>
              <a:t>多，但并没有比</a:t>
            </a:r>
            <a:r>
              <a:rPr kumimoji="1" lang="en-US" altLang="zh-CN" dirty="0">
                <a:solidFill>
                  <a:schemeClr val="tx1">
                    <a:lumMod val="75000"/>
                    <a:lumOff val="25000"/>
                  </a:schemeClr>
                </a:solidFill>
                <a:latin typeface="+mn-ea"/>
                <a:cs typeface="+mn-ea"/>
                <a:sym typeface="+mn-lt"/>
              </a:rPr>
              <a:t>CNN</a:t>
            </a:r>
            <a:r>
              <a:rPr kumimoji="1" lang="zh-CN" altLang="en-US" dirty="0">
                <a:solidFill>
                  <a:schemeClr val="tx1">
                    <a:lumMod val="75000"/>
                    <a:lumOff val="25000"/>
                  </a:schemeClr>
                </a:solidFill>
                <a:latin typeface="+mn-ea"/>
                <a:cs typeface="+mn-ea"/>
                <a:sym typeface="+mn-lt"/>
              </a:rPr>
              <a:t>模型多很多。</a:t>
            </a:r>
            <a:r>
              <a:rPr kumimoji="1" lang="en-US" altLang="zh-CN" dirty="0">
                <a:solidFill>
                  <a:schemeClr val="tx1">
                    <a:lumMod val="75000"/>
                    <a:lumOff val="25000"/>
                  </a:schemeClr>
                </a:solidFill>
                <a:latin typeface="+mn-ea"/>
                <a:cs typeface="+mn-ea"/>
                <a:sym typeface="+mn-lt"/>
              </a:rPr>
              <a:t> </a:t>
            </a:r>
          </a:p>
          <a:p>
            <a:pPr>
              <a:lnSpc>
                <a:spcPct val="150000"/>
              </a:lnSpc>
            </a:pPr>
            <a:endParaRPr kumimoji="1" lang="en-US" altLang="zh-CN" dirty="0">
              <a:solidFill>
                <a:schemeClr val="tx1">
                  <a:lumMod val="75000"/>
                  <a:lumOff val="25000"/>
                </a:schemeClr>
              </a:solidFill>
              <a:latin typeface="+mn-ea"/>
              <a:cs typeface="+mn-ea"/>
              <a:sym typeface="+mn-lt"/>
            </a:endParaRPr>
          </a:p>
          <a:p>
            <a:pPr>
              <a:lnSpc>
                <a:spcPct val="150000"/>
              </a:lnSpc>
            </a:pPr>
            <a:r>
              <a:rPr kumimoji="1" lang="en-US" altLang="zh-CN" dirty="0" err="1">
                <a:solidFill>
                  <a:schemeClr val="tx1">
                    <a:lumMod val="75000"/>
                    <a:lumOff val="25000"/>
                  </a:schemeClr>
                </a:solidFill>
                <a:latin typeface="+mn-ea"/>
                <a:cs typeface="+mn-ea"/>
                <a:sym typeface="+mn-lt"/>
              </a:rPr>
              <a:t>EfficientNet</a:t>
            </a:r>
            <a:r>
              <a:rPr kumimoji="1" lang="zh-CN" altLang="en-US" dirty="0">
                <a:solidFill>
                  <a:schemeClr val="tx1">
                    <a:lumMod val="75000"/>
                    <a:lumOff val="25000"/>
                  </a:schemeClr>
                </a:solidFill>
                <a:latin typeface="+mn-ea"/>
                <a:cs typeface="+mn-ea"/>
                <a:sym typeface="+mn-lt"/>
              </a:rPr>
              <a:t>模型在快速训练的基础上实现更加精准和稳定的预测，这大大节约了时间成本。</a:t>
            </a:r>
            <a:endParaRPr kumimoji="1" lang="en-US" altLang="zh-CN"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zh-CN" altLang="en-US" sz="1600" dirty="0">
              <a:solidFill>
                <a:schemeClr val="tx1">
                  <a:lumMod val="75000"/>
                  <a:lumOff val="25000"/>
                </a:schemeClr>
              </a:solidFill>
              <a:latin typeface="+mn-ea"/>
              <a:cs typeface="+mn-ea"/>
              <a:sym typeface="+mn-lt"/>
            </a:endParaRPr>
          </a:p>
        </p:txBody>
      </p:sp>
      <p:graphicFrame>
        <p:nvGraphicFramePr>
          <p:cNvPr id="6" name="图表 5">
            <a:extLst>
              <a:ext uri="{FF2B5EF4-FFF2-40B4-BE49-F238E27FC236}">
                <a16:creationId xmlns:a16="http://schemas.microsoft.com/office/drawing/2014/main" id="{293017F7-FDEB-454E-82AF-4739A582F416}"/>
              </a:ext>
            </a:extLst>
          </p:cNvPr>
          <p:cNvGraphicFramePr>
            <a:graphicFrameLocks/>
          </p:cNvGraphicFramePr>
          <p:nvPr>
            <p:extLst>
              <p:ext uri="{D42A27DB-BD31-4B8C-83A1-F6EECF244321}">
                <p14:modId xmlns:p14="http://schemas.microsoft.com/office/powerpoint/2010/main" val="4223933266"/>
              </p:ext>
            </p:extLst>
          </p:nvPr>
        </p:nvGraphicFramePr>
        <p:xfrm>
          <a:off x="4767979" y="583954"/>
          <a:ext cx="7183615" cy="56900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938640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69925" y="873258"/>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8" name="文本框 7"/>
          <p:cNvSpPr txBox="1"/>
          <p:nvPr/>
        </p:nvSpPr>
        <p:spPr>
          <a:xfrm>
            <a:off x="512063" y="2145260"/>
            <a:ext cx="5741851" cy="4255396"/>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总的来说，</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不仅在训练集中的整体性能展现出明显优势，在测试集中同样有着优秀的表现。</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首先在检测准确性方面，</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无论是使用</a:t>
            </a:r>
            <a:r>
              <a:rPr kumimoji="1" lang="en-US" altLang="zh-CN" sz="1400" dirty="0">
                <a:solidFill>
                  <a:schemeClr val="tx1">
                    <a:lumMod val="75000"/>
                    <a:lumOff val="25000"/>
                  </a:schemeClr>
                </a:solidFill>
                <a:latin typeface="+mn-ea"/>
                <a:cs typeface="+mn-ea"/>
                <a:sym typeface="+mn-lt"/>
              </a:rPr>
              <a:t>SGD</a:t>
            </a:r>
            <a:r>
              <a:rPr kumimoji="1" lang="zh-CN" altLang="en-US" sz="1400" dirty="0">
                <a:solidFill>
                  <a:schemeClr val="tx1">
                    <a:lumMod val="75000"/>
                    <a:lumOff val="25000"/>
                  </a:schemeClr>
                </a:solidFill>
                <a:latin typeface="+mn-ea"/>
                <a:cs typeface="+mn-ea"/>
                <a:sym typeface="+mn-lt"/>
              </a:rPr>
              <a:t>还是</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优化器，都取得了较高的准确率，其中</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版本更是达到了</a:t>
            </a:r>
            <a:r>
              <a:rPr kumimoji="1" lang="en-US" altLang="zh-CN" sz="1400" dirty="0">
                <a:solidFill>
                  <a:schemeClr val="tx1">
                    <a:lumMod val="75000"/>
                    <a:lumOff val="25000"/>
                  </a:schemeClr>
                </a:solidFill>
                <a:latin typeface="+mn-ea"/>
                <a:cs typeface="+mn-ea"/>
                <a:sym typeface="+mn-lt"/>
              </a:rPr>
              <a:t>94.60%</a:t>
            </a:r>
            <a:r>
              <a:rPr kumimoji="1" lang="zh-CN" altLang="en-US" sz="1400" dirty="0">
                <a:solidFill>
                  <a:schemeClr val="tx1">
                    <a:lumMod val="75000"/>
                    <a:lumOff val="25000"/>
                  </a:schemeClr>
                </a:solidFill>
                <a:latin typeface="+mn-ea"/>
                <a:cs typeface="+mn-ea"/>
                <a:sym typeface="+mn-lt"/>
              </a:rPr>
              <a:t>的优秀表现。</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在计算资源消耗方面，</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的</a:t>
            </a:r>
            <a:r>
              <a:rPr kumimoji="1" lang="en-US" altLang="zh-CN" sz="1400" dirty="0">
                <a:solidFill>
                  <a:schemeClr val="tx1">
                    <a:lumMod val="75000"/>
                    <a:lumOff val="25000"/>
                  </a:schemeClr>
                </a:solidFill>
                <a:latin typeface="+mn-ea"/>
                <a:cs typeface="+mn-ea"/>
                <a:sym typeface="+mn-lt"/>
              </a:rPr>
              <a:t>FLOPs</a:t>
            </a:r>
            <a:r>
              <a:rPr kumimoji="1" lang="zh-CN" altLang="en-US" sz="1400" dirty="0">
                <a:solidFill>
                  <a:schemeClr val="tx1">
                    <a:lumMod val="75000"/>
                    <a:lumOff val="25000"/>
                  </a:schemeClr>
                </a:solidFill>
                <a:latin typeface="+mn-ea"/>
                <a:cs typeface="+mn-ea"/>
                <a:sym typeface="+mn-lt"/>
              </a:rPr>
              <a:t>（浮点运算次数）为</a:t>
            </a:r>
            <a:r>
              <a:rPr kumimoji="1" lang="en-US" altLang="zh-CN" sz="1400" dirty="0">
                <a:solidFill>
                  <a:schemeClr val="tx1">
                    <a:lumMod val="75000"/>
                    <a:lumOff val="25000"/>
                  </a:schemeClr>
                </a:solidFill>
                <a:latin typeface="+mn-ea"/>
                <a:cs typeface="+mn-ea"/>
                <a:sym typeface="+mn-lt"/>
              </a:rPr>
              <a:t>6.5848G</a:t>
            </a:r>
            <a:r>
              <a:rPr kumimoji="1" lang="zh-CN" altLang="en-US" sz="1400" dirty="0">
                <a:solidFill>
                  <a:schemeClr val="tx1">
                    <a:lumMod val="75000"/>
                    <a:lumOff val="25000"/>
                  </a:schemeClr>
                </a:solidFill>
                <a:latin typeface="+mn-ea"/>
                <a:cs typeface="+mn-ea"/>
                <a:sym typeface="+mn-lt"/>
              </a:rPr>
              <a:t>，仅为</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模型的三分之一左右，同时参数数量也更少，为</a:t>
            </a:r>
            <a:r>
              <a:rPr kumimoji="1" lang="en-US" altLang="zh-CN" sz="1400" dirty="0">
                <a:solidFill>
                  <a:schemeClr val="tx1">
                    <a:lumMod val="75000"/>
                    <a:lumOff val="25000"/>
                  </a:schemeClr>
                </a:solidFill>
                <a:latin typeface="+mn-ea"/>
                <a:cs typeface="+mn-ea"/>
                <a:sym typeface="+mn-lt"/>
              </a:rPr>
              <a:t>4.0101M</a:t>
            </a:r>
            <a:r>
              <a:rPr kumimoji="1" lang="zh-CN" altLang="en-US" sz="1400" dirty="0">
                <a:solidFill>
                  <a:schemeClr val="tx1">
                    <a:lumMod val="75000"/>
                    <a:lumOff val="25000"/>
                  </a:schemeClr>
                </a:solidFill>
                <a:latin typeface="+mn-ea"/>
                <a:cs typeface="+mn-ea"/>
                <a:sym typeface="+mn-lt"/>
              </a:rPr>
              <a:t>。这些数据表明，</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不仅保持了较高的检测精度，还大幅提升了模型的运行效率，在实际应用中具有更强的实用价值。特别是在召回率（</a:t>
            </a:r>
            <a:r>
              <a:rPr kumimoji="1" lang="en-US" altLang="zh-CN" sz="1400" dirty="0">
                <a:solidFill>
                  <a:schemeClr val="tx1">
                    <a:lumMod val="75000"/>
                    <a:lumOff val="25000"/>
                  </a:schemeClr>
                </a:solidFill>
                <a:latin typeface="+mn-ea"/>
                <a:cs typeface="+mn-ea"/>
                <a:sym typeface="+mn-lt"/>
              </a:rPr>
              <a:t>TPR</a:t>
            </a:r>
            <a:r>
              <a:rPr kumimoji="1" lang="zh-CN" altLang="en-US" sz="1400" dirty="0">
                <a:solidFill>
                  <a:schemeClr val="tx1">
                    <a:lumMod val="75000"/>
                    <a:lumOff val="25000"/>
                  </a:schemeClr>
                </a:solidFill>
                <a:latin typeface="+mn-ea"/>
                <a:cs typeface="+mn-ea"/>
                <a:sym typeface="+mn-lt"/>
              </a:rPr>
              <a:t>）和精确率（</a:t>
            </a:r>
            <a:r>
              <a:rPr kumimoji="1" lang="en-US" altLang="zh-CN" sz="1400" dirty="0">
                <a:solidFill>
                  <a:schemeClr val="tx1">
                    <a:lumMod val="75000"/>
                    <a:lumOff val="25000"/>
                  </a:schemeClr>
                </a:solidFill>
                <a:latin typeface="+mn-ea"/>
                <a:cs typeface="+mn-ea"/>
                <a:sym typeface="+mn-lt"/>
              </a:rPr>
              <a:t>PPV</a:t>
            </a:r>
            <a:r>
              <a:rPr kumimoji="1" lang="zh-CN" altLang="en-US" sz="1400" dirty="0">
                <a:solidFill>
                  <a:schemeClr val="tx1">
                    <a:lumMod val="75000"/>
                    <a:lumOff val="25000"/>
                  </a:schemeClr>
                </a:solidFill>
                <a:latin typeface="+mn-ea"/>
                <a:cs typeface="+mn-ea"/>
                <a:sym typeface="+mn-lt"/>
              </a:rPr>
              <a:t>）的平衡上，</a:t>
            </a:r>
            <a:r>
              <a:rPr kumimoji="1" lang="en-US" altLang="zh-CN" sz="1400" dirty="0" err="1">
                <a:solidFill>
                  <a:schemeClr val="tx1">
                    <a:lumMod val="75000"/>
                    <a:lumOff val="25000"/>
                  </a:schemeClr>
                </a:solidFill>
                <a:latin typeface="+mn-ea"/>
                <a:cs typeface="+mn-ea"/>
                <a:sym typeface="+mn-lt"/>
              </a:rPr>
              <a:t>EfficientNet</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版本都达到了</a:t>
            </a:r>
            <a:r>
              <a:rPr kumimoji="1" lang="en-US" altLang="zh-CN" sz="1400" dirty="0">
                <a:solidFill>
                  <a:schemeClr val="tx1">
                    <a:lumMod val="75000"/>
                    <a:lumOff val="25000"/>
                  </a:schemeClr>
                </a:solidFill>
                <a:latin typeface="+mn-ea"/>
                <a:cs typeface="+mn-ea"/>
                <a:sym typeface="+mn-lt"/>
              </a:rPr>
              <a:t>90%</a:t>
            </a:r>
            <a:r>
              <a:rPr kumimoji="1" lang="zh-CN" altLang="en-US" sz="1400" dirty="0">
                <a:solidFill>
                  <a:schemeClr val="tx1">
                    <a:lumMod val="75000"/>
                    <a:lumOff val="25000"/>
                  </a:schemeClr>
                </a:solidFill>
                <a:latin typeface="+mn-ea"/>
                <a:cs typeface="+mn-ea"/>
                <a:sym typeface="+mn-lt"/>
              </a:rPr>
              <a:t>以上的优秀水平，显示出更好的综合性能。</a:t>
            </a:r>
          </a:p>
        </p:txBody>
      </p:sp>
      <p:sp>
        <p:nvSpPr>
          <p:cNvPr id="4" name="文本框 3"/>
          <p:cNvSpPr txBox="1"/>
          <p:nvPr/>
        </p:nvSpPr>
        <p:spPr>
          <a:xfrm>
            <a:off x="512064" y="157302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模型性能总结分析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253915" y="744311"/>
          <a:ext cx="4925690" cy="5301857"/>
        </p:xfrm>
        <a:graphic>
          <a:graphicData uri="http://schemas.openxmlformats.org/drawingml/2006/table">
            <a:tbl>
              <a:tblPr firstRow="1" bandRow="1">
                <a:tableStyleId>{5C22544A-7EE6-4342-B048-85BDC9FD1C3A}</a:tableStyleId>
              </a:tblPr>
              <a:tblGrid>
                <a:gridCol w="1381760">
                  <a:extLst>
                    <a:ext uri="{9D8B030D-6E8A-4147-A177-3AD203B41FA5}">
                      <a16:colId xmlns:a16="http://schemas.microsoft.com/office/drawing/2014/main" val="20000"/>
                    </a:ext>
                  </a:extLst>
                </a:gridCol>
                <a:gridCol w="861224">
                  <a:extLst>
                    <a:ext uri="{9D8B030D-6E8A-4147-A177-3AD203B41FA5}">
                      <a16:colId xmlns:a16="http://schemas.microsoft.com/office/drawing/2014/main" val="20001"/>
                    </a:ext>
                  </a:extLst>
                </a:gridCol>
                <a:gridCol w="867458">
                  <a:extLst>
                    <a:ext uri="{9D8B030D-6E8A-4147-A177-3AD203B41FA5}">
                      <a16:colId xmlns:a16="http://schemas.microsoft.com/office/drawing/2014/main" val="20002"/>
                    </a:ext>
                  </a:extLst>
                </a:gridCol>
                <a:gridCol w="874433">
                  <a:extLst>
                    <a:ext uri="{9D8B030D-6E8A-4147-A177-3AD203B41FA5}">
                      <a16:colId xmlns:a16="http://schemas.microsoft.com/office/drawing/2014/main" val="20003"/>
                    </a:ext>
                  </a:extLst>
                </a:gridCol>
                <a:gridCol w="940815">
                  <a:extLst>
                    <a:ext uri="{9D8B030D-6E8A-4147-A177-3AD203B41FA5}">
                      <a16:colId xmlns:a16="http://schemas.microsoft.com/office/drawing/2014/main" val="20004"/>
                    </a:ext>
                  </a:extLst>
                </a:gridCol>
              </a:tblGrid>
              <a:tr h="269462">
                <a:tc>
                  <a:txBody>
                    <a:bodyPr/>
                    <a:lstStyle/>
                    <a:p>
                      <a:pPr algn="ctr">
                        <a:lnSpc>
                          <a:spcPts val="1800"/>
                        </a:lnSpc>
                      </a:pPr>
                      <a:r>
                        <a:rPr lang="zh-CN" altLang="en-US" sz="1600" b="1" dirty="0">
                          <a:effectLst/>
                        </a:rPr>
                        <a:t>特性</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a:effectLst/>
                        </a:rPr>
                        <a:t>CNN</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a:lnSpc>
                          <a:spcPts val="1800"/>
                        </a:lnSpc>
                      </a:pPr>
                      <a:r>
                        <a:rPr lang="en-US" sz="1600" b="1" dirty="0" err="1">
                          <a:effectLst/>
                        </a:rPr>
                        <a:t>EfficientNet</a:t>
                      </a:r>
                      <a:endParaRPr lang="zh-CN" altLang="en-US" sz="1600" b="1"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1008424">
                <a:tc>
                  <a:txBody>
                    <a:bodyPr/>
                    <a:lstStyle/>
                    <a:p>
                      <a:pPr marL="0" algn="ctr" defTabSz="914400" rtl="0" eaLnBrk="1" latinLnBrk="0" hangingPunct="1">
                        <a:lnSpc>
                          <a:spcPts val="1800"/>
                        </a:lnSpc>
                      </a:pPr>
                      <a:r>
                        <a:rPr lang="zh-CN" altLang="en-US" sz="1600" b="1" kern="1200" dirty="0">
                          <a:solidFill>
                            <a:schemeClr val="dk1"/>
                          </a:solidFill>
                          <a:effectLst/>
                          <a:latin typeface="+mn-lt"/>
                          <a:ea typeface="+mn-ea"/>
                          <a:cs typeface="+mn-cs"/>
                        </a:rPr>
                        <a:t>优化器</a:t>
                      </a:r>
                      <a:endParaRPr lang="en-US" sz="1600" b="1" kern="1200" dirty="0">
                        <a:solidFill>
                          <a:schemeClr val="dk1"/>
                        </a:solidFill>
                        <a:effectLst/>
                        <a:latin typeface="+mn-lt"/>
                        <a:ea typeface="+mn-ea"/>
                        <a:cs typeface="+mn-cs"/>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SGD</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Adam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24143">
                <a:tc>
                  <a:txBody>
                    <a:bodyPr/>
                    <a:lstStyle/>
                    <a:p>
                      <a:pPr algn="ctr">
                        <a:lnSpc>
                          <a:spcPts val="1800"/>
                        </a:lnSpc>
                      </a:pPr>
                      <a:r>
                        <a:rPr lang="zh-CN" altLang="en-US" sz="1600" b="1" dirty="0">
                          <a:effectLst/>
                        </a:rPr>
                        <a:t>准确率 </a:t>
                      </a:r>
                      <a:r>
                        <a:rPr lang="en-US" altLang="zh-CN" sz="1600" b="1" dirty="0">
                          <a:effectLst/>
                        </a:rPr>
                        <a:t>(Accuracy)</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85.15%</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76.91%</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88.09%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94.60%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24143">
                <a:tc>
                  <a:txBody>
                    <a:bodyPr/>
                    <a:lstStyle/>
                    <a:p>
                      <a:pPr algn="ctr">
                        <a:lnSpc>
                          <a:spcPts val="1800"/>
                        </a:lnSpc>
                      </a:pPr>
                      <a:r>
                        <a:rPr lang="zh-CN" altLang="en-US" sz="1600" b="1" dirty="0">
                          <a:effectLst/>
                        </a:rPr>
                        <a:t>精确率 </a:t>
                      </a:r>
                      <a:r>
                        <a:rPr lang="en-US" altLang="zh-CN" sz="1600" b="1" dirty="0">
                          <a:effectLst/>
                        </a:rPr>
                        <a:t>(PPV)</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77.37%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41.29%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76.66%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92.57%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24143">
                <a:tc>
                  <a:txBody>
                    <a:bodyPr/>
                    <a:lstStyle/>
                    <a:p>
                      <a:pPr algn="ctr">
                        <a:lnSpc>
                          <a:spcPts val="1800"/>
                        </a:lnSpc>
                      </a:pPr>
                      <a:r>
                        <a:rPr lang="zh-CN" altLang="en-US" sz="1600" b="1" dirty="0">
                          <a:effectLst/>
                        </a:rPr>
                        <a:t>召回率 </a:t>
                      </a:r>
                      <a:r>
                        <a:rPr lang="en-US" altLang="zh-CN" sz="1600" b="1" dirty="0">
                          <a:effectLst/>
                        </a:rPr>
                        <a:t>(TPR)</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80.15%</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86.80%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88.26%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ctr"/>
                      <a:r>
                        <a:rPr lang="en-US" altLang="zh-CN" sz="1600">
                          <a:solidFill>
                            <a:srgbClr val="000000"/>
                          </a:solidFill>
                        </a:rPr>
                        <a:t>92.24%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807">
                <a:tc>
                  <a:txBody>
                    <a:bodyPr/>
                    <a:lstStyle/>
                    <a:p>
                      <a:pPr algn="ctr">
                        <a:lnSpc>
                          <a:spcPts val="1800"/>
                        </a:lnSpc>
                      </a:pPr>
                      <a:r>
                        <a:rPr lang="zh-CN" altLang="en-US" sz="1600" b="1" dirty="0">
                          <a:effectLst/>
                        </a:rPr>
                        <a:t>真负率</a:t>
                      </a:r>
                      <a:endParaRPr lang="en-US" altLang="zh-CN" sz="1600" b="1" dirty="0">
                        <a:effectLst/>
                      </a:endParaRPr>
                    </a:p>
                    <a:p>
                      <a:pPr algn="ctr">
                        <a:lnSpc>
                          <a:spcPts val="1800"/>
                        </a:lnSpc>
                      </a:pPr>
                      <a:r>
                        <a:rPr lang="en-US" sz="1600" b="1" dirty="0">
                          <a:effectLst/>
                        </a:rPr>
                        <a:t>(</a:t>
                      </a:r>
                      <a:r>
                        <a:rPr lang="en-US" altLang="zh-CN" sz="1600" b="1" dirty="0">
                          <a:effectLst/>
                        </a:rPr>
                        <a:t>TNR)</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a:effectLst/>
                        </a:rPr>
                        <a:t>89.44%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rPr>
                        <a:t>96.54%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94.38%</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sz="1600" dirty="0">
                          <a:effectLst/>
                          <a:sym typeface="+mn-ea"/>
                        </a:rPr>
                        <a:t>95.71%</a:t>
                      </a:r>
                      <a:endParaRPr lang="en-US" altLang="zh-CN"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32366">
                <a:tc>
                  <a:txBody>
                    <a:bodyPr/>
                    <a:lstStyle/>
                    <a:p>
                      <a:pPr algn="ctr">
                        <a:lnSpc>
                          <a:spcPts val="1800"/>
                        </a:lnSpc>
                      </a:pPr>
                      <a:r>
                        <a:rPr lang="en-US" altLang="zh-CN" sz="1600" b="1">
                          <a:effectLst/>
                        </a:rPr>
                        <a:t>FLOPs </a:t>
                      </a:r>
                    </a:p>
                    <a:p>
                      <a:pPr algn="ctr">
                        <a:lnSpc>
                          <a:spcPts val="1800"/>
                        </a:lnSpc>
                      </a:pPr>
                      <a:r>
                        <a:rPr lang="en-US" altLang="zh-CN" sz="1600" b="1">
                          <a:effectLst/>
                        </a:rPr>
                        <a:t>(</a:t>
                      </a:r>
                      <a:r>
                        <a:rPr lang="zh-CN" altLang="en-US" sz="1600" b="1">
                          <a:effectLst/>
                        </a:rPr>
                        <a:t>浮点运算次数</a:t>
                      </a:r>
                      <a:r>
                        <a:rPr lang="en-US" altLang="zh-CN" sz="1600" b="1">
                          <a:effectLst/>
                        </a:rPr>
                        <a:t>)</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b="0" i="0" kern="1200" dirty="0">
                          <a:solidFill>
                            <a:schemeClr val="dk1"/>
                          </a:solidFill>
                          <a:effectLst/>
                          <a:latin typeface="+mn-lt"/>
                          <a:ea typeface="+mn-ea"/>
                          <a:cs typeface="+mn-cs"/>
                        </a:rPr>
                        <a:t>20.1941 G</a:t>
                      </a:r>
                      <a:endParaRPr 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6.5848 G</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5004">
                <a:tc>
                  <a:txBody>
                    <a:bodyPr/>
                    <a:lstStyle/>
                    <a:p>
                      <a:pPr algn="ctr">
                        <a:lnSpc>
                          <a:spcPts val="1800"/>
                        </a:lnSpc>
                      </a:pPr>
                      <a:r>
                        <a:rPr lang="zh-CN" altLang="en-US" sz="1600" b="1">
                          <a:effectLst/>
                        </a:rPr>
                        <a:t>参数数量</a:t>
                      </a:r>
                      <a:endParaRPr lang="zh-CN" altLang="en-US" sz="160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sz="1600" dirty="0">
                          <a:effectLst/>
                        </a:rPr>
                        <a:t>5.0875 M</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4.0101M</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24143">
                <a:tc>
                  <a:txBody>
                    <a:bodyPr/>
                    <a:lstStyle/>
                    <a:p>
                      <a:pPr algn="ctr">
                        <a:lnSpc>
                          <a:spcPts val="1800"/>
                        </a:lnSpc>
                      </a:pPr>
                      <a:r>
                        <a:rPr lang="zh-CN" altLang="en-US" sz="1600" b="1" dirty="0">
                          <a:effectLst/>
                        </a:rPr>
                        <a:t>最终吞吐量</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2000+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800"/>
                        </a:lnSpc>
                      </a:pPr>
                      <a:r>
                        <a:rPr lang="en-US" altLang="zh-CN" sz="1600" dirty="0">
                          <a:effectLst/>
                        </a:rPr>
                        <a:t>1000+</a:t>
                      </a:r>
                      <a:endParaRPr lang="zh-CN" altLang="en-US" sz="1600"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6" name="文本框 5">
            <a:extLst>
              <a:ext uri="{FF2B5EF4-FFF2-40B4-BE49-F238E27FC236}">
                <a16:creationId xmlns:a16="http://schemas.microsoft.com/office/drawing/2014/main" id="{319CAC3F-C586-1A89-6158-DA12F6F093FA}"/>
              </a:ext>
            </a:extLst>
          </p:cNvPr>
          <p:cNvSpPr txBox="1"/>
          <p:nvPr/>
        </p:nvSpPr>
        <p:spPr>
          <a:xfrm>
            <a:off x="7950096" y="343657"/>
            <a:ext cx="2056789" cy="338554"/>
          </a:xfrm>
          <a:prstGeom prst="rect">
            <a:avLst/>
          </a:prstGeom>
          <a:noFill/>
        </p:spPr>
        <p:txBody>
          <a:bodyPr wrap="square" rtlCol="0">
            <a:spAutoFit/>
          </a:bodyPr>
          <a:lstStyle/>
          <a:p>
            <a:r>
              <a:rPr lang="zh-CN" altLang="en-US" sz="1600" dirty="0"/>
              <a:t>模型测试后的结果</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8655"/>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99247" y="1304366"/>
            <a:ext cx="3695481"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 y="2151531"/>
            <a:ext cx="4020670"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63330" y="2630904"/>
            <a:ext cx="2666436" cy="769441"/>
          </a:xfrm>
          <a:prstGeom prst="rect">
            <a:avLst/>
          </a:prstGeom>
          <a:noFill/>
        </p:spPr>
        <p:txBody>
          <a:bodyPr wrap="none" rtlCol="0">
            <a:spAutoFit/>
          </a:bodyPr>
          <a:lstStyle/>
          <a:p>
            <a:r>
              <a:rPr kumimoji="1" lang="en-US" altLang="zh-CN" sz="4400" dirty="0">
                <a:solidFill>
                  <a:schemeClr val="bg1"/>
                </a:solidFill>
                <a:latin typeface="+mj-ea"/>
                <a:ea typeface="+mj-ea"/>
              </a:rPr>
              <a:t>CONTENTS</a:t>
            </a:r>
            <a:endParaRPr kumimoji="1" lang="zh-CN" altLang="en-US" sz="4400" dirty="0">
              <a:solidFill>
                <a:schemeClr val="bg1"/>
              </a:solidFill>
              <a:latin typeface="+mj-ea"/>
              <a:ea typeface="+mj-ea"/>
            </a:endParaRPr>
          </a:p>
        </p:txBody>
      </p:sp>
      <p:sp>
        <p:nvSpPr>
          <p:cNvPr id="7" name="文本框 6"/>
          <p:cNvSpPr txBox="1"/>
          <p:nvPr/>
        </p:nvSpPr>
        <p:spPr>
          <a:xfrm>
            <a:off x="5801175" y="903282"/>
            <a:ext cx="4984378" cy="4224683"/>
          </a:xfrm>
          <a:prstGeom prst="rect">
            <a:avLst/>
          </a:prstGeom>
          <a:noFill/>
        </p:spPr>
        <p:txBody>
          <a:bodyPr wrap="none" rtlCol="0">
            <a:spAutoFit/>
          </a:bodyPr>
          <a:lstStyle/>
          <a:p>
            <a:pPr>
              <a:lnSpc>
                <a:spcPct val="250000"/>
              </a:lnSpc>
            </a:pPr>
            <a:r>
              <a:rPr kumimoji="1" lang="en-US" altLang="zh-CN" sz="2800" dirty="0">
                <a:solidFill>
                  <a:schemeClr val="bg1"/>
                </a:solidFill>
                <a:latin typeface="+mj-ea"/>
                <a:ea typeface="+mj-ea"/>
              </a:rPr>
              <a:t>Part Ⅰ. </a:t>
            </a:r>
            <a:r>
              <a:rPr kumimoji="1" lang="zh-CN" altLang="en-US" sz="2800" dirty="0">
                <a:solidFill>
                  <a:schemeClr val="bg1"/>
                </a:solidFill>
                <a:latin typeface="+mj-ea"/>
                <a:ea typeface="+mj-ea"/>
              </a:rPr>
              <a:t>项目框架及应用场景</a:t>
            </a:r>
          </a:p>
          <a:p>
            <a:pPr>
              <a:lnSpc>
                <a:spcPct val="250000"/>
              </a:lnSpc>
            </a:pPr>
            <a:r>
              <a:rPr kumimoji="1" lang="en-US" altLang="zh-CN" sz="2800" dirty="0">
                <a:solidFill>
                  <a:schemeClr val="bg1"/>
                </a:solidFill>
                <a:latin typeface="+mj-ea"/>
                <a:ea typeface="+mj-ea"/>
              </a:rPr>
              <a:t>Part Ⅱ. </a:t>
            </a:r>
            <a:r>
              <a:rPr kumimoji="1" lang="zh-CN" altLang="en-US" sz="2800" dirty="0">
                <a:solidFill>
                  <a:schemeClr val="bg1"/>
                </a:solidFill>
                <a:latin typeface="+mj-ea"/>
                <a:ea typeface="+mj-ea"/>
              </a:rPr>
              <a:t>模型评估及优化器选择</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Ⅲ. </a:t>
            </a:r>
            <a:r>
              <a:rPr kumimoji="1" lang="zh-CN" altLang="en-US" sz="2800" dirty="0">
                <a:solidFill>
                  <a:schemeClr val="bg1"/>
                </a:solidFill>
                <a:latin typeface="+mj-ea"/>
                <a:ea typeface="+mj-ea"/>
              </a:rPr>
              <a:t>代码运行展示</a:t>
            </a:r>
            <a:endParaRPr kumimoji="1" lang="en-US" altLang="zh-CN" sz="2800" dirty="0">
              <a:solidFill>
                <a:schemeClr val="bg1"/>
              </a:solidFill>
              <a:latin typeface="+mj-ea"/>
              <a:ea typeface="+mj-ea"/>
            </a:endParaRPr>
          </a:p>
          <a:p>
            <a:pPr>
              <a:lnSpc>
                <a:spcPct val="250000"/>
              </a:lnSpc>
            </a:pPr>
            <a:r>
              <a:rPr kumimoji="1" lang="en-US" altLang="zh-CN" sz="2800" dirty="0">
                <a:solidFill>
                  <a:schemeClr val="bg1"/>
                </a:solidFill>
                <a:latin typeface="+mj-ea"/>
                <a:ea typeface="+mj-ea"/>
              </a:rPr>
              <a:t>Part IV. </a:t>
            </a:r>
            <a:r>
              <a:rPr kumimoji="1" lang="zh-CN" altLang="en-US" sz="2800" dirty="0">
                <a:solidFill>
                  <a:schemeClr val="bg1"/>
                </a:solidFill>
                <a:latin typeface="+mj-ea"/>
                <a:ea typeface="+mj-ea"/>
              </a:rPr>
              <a:t>收获与未来改进方向</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97865" y="868813"/>
            <a:ext cx="3383280" cy="521970"/>
          </a:xfrm>
          <a:prstGeom prst="rect">
            <a:avLst/>
          </a:prstGeom>
          <a:noFill/>
        </p:spPr>
        <p:txBody>
          <a:bodyPr wrap="none" rtlCol="0">
            <a:spAutoFit/>
          </a:bodyPr>
          <a:lstStyle/>
          <a:p>
            <a:pPr algn="l">
              <a:buClrTx/>
              <a:buSzTx/>
              <a:buFontTx/>
            </a:pPr>
            <a:r>
              <a:rPr kumimoji="1" lang="en-US" altLang="zh-CN" sz="2800" dirty="0">
                <a:gradFill flip="none" rotWithShape="1">
                  <a:gsLst>
                    <a:gs pos="0">
                      <a:srgbClr val="273763"/>
                    </a:gs>
                    <a:gs pos="100000">
                      <a:srgbClr val="5FA69A"/>
                    </a:gs>
                  </a:gsLst>
                  <a:lin ang="2700000" scaled="1"/>
                  <a:tileRect/>
                </a:gradFill>
                <a:latin typeface="+mj-ea"/>
                <a:ea typeface="+mj-ea"/>
              </a:rPr>
              <a:t>Why EfficientNet？</a:t>
            </a:r>
          </a:p>
        </p:txBody>
      </p:sp>
      <p:sp>
        <p:nvSpPr>
          <p:cNvPr id="8" name="文本框 7"/>
          <p:cNvSpPr txBox="1"/>
          <p:nvPr/>
        </p:nvSpPr>
        <p:spPr>
          <a:xfrm>
            <a:off x="351499" y="2096240"/>
            <a:ext cx="5389371" cy="4578561"/>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从四个模型的混淆矩阵可以清晰地看出它们在深度伪造检测任务上的表现差异。</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系列模型，尤其是使用</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优化器的版本展现出最优秀的性能，其在识别真实图片</a:t>
            </a:r>
            <a:r>
              <a:rPr kumimoji="1" lang="en-US" altLang="zh-CN" sz="1400" dirty="0">
                <a:solidFill>
                  <a:schemeClr val="tx1">
                    <a:lumMod val="75000"/>
                    <a:lumOff val="25000"/>
                  </a:schemeClr>
                </a:solidFill>
                <a:latin typeface="+mn-ea"/>
                <a:cs typeface="+mn-ea"/>
                <a:sym typeface="+mn-lt"/>
              </a:rPr>
              <a:t>(Real)</a:t>
            </a:r>
            <a:r>
              <a:rPr kumimoji="1" lang="zh-CN" altLang="en-US" sz="1400" dirty="0">
                <a:solidFill>
                  <a:schemeClr val="tx1">
                    <a:lumMod val="75000"/>
                    <a:lumOff val="25000"/>
                  </a:schemeClr>
                </a:solidFill>
                <a:latin typeface="+mn-ea"/>
                <a:cs typeface="+mn-ea"/>
                <a:sym typeface="+mn-lt"/>
              </a:rPr>
              <a:t>时达到了</a:t>
            </a:r>
            <a:r>
              <a:rPr kumimoji="1" lang="en-US" altLang="zh-CN" sz="1400" dirty="0">
                <a:solidFill>
                  <a:schemeClr val="tx1">
                    <a:lumMod val="75000"/>
                    <a:lumOff val="25000"/>
                  </a:schemeClr>
                </a:solidFill>
                <a:latin typeface="+mn-ea"/>
                <a:cs typeface="+mn-ea"/>
                <a:sym typeface="+mn-lt"/>
              </a:rPr>
              <a:t>95.71%</a:t>
            </a:r>
            <a:r>
              <a:rPr kumimoji="1" lang="zh-CN" altLang="en-US" sz="1400" dirty="0">
                <a:solidFill>
                  <a:schemeClr val="tx1">
                    <a:lumMod val="75000"/>
                    <a:lumOff val="25000"/>
                  </a:schemeClr>
                </a:solidFill>
                <a:latin typeface="+mn-ea"/>
                <a:cs typeface="+mn-ea"/>
                <a:sym typeface="+mn-lt"/>
              </a:rPr>
              <a:t>的准确率，在识别伪造图片</a:t>
            </a:r>
            <a:r>
              <a:rPr kumimoji="1" lang="en-US" altLang="zh-CN" sz="1400" dirty="0">
                <a:solidFill>
                  <a:schemeClr val="tx1">
                    <a:lumMod val="75000"/>
                    <a:lumOff val="25000"/>
                  </a:schemeClr>
                </a:solidFill>
                <a:latin typeface="+mn-ea"/>
                <a:cs typeface="+mn-ea"/>
                <a:sym typeface="+mn-lt"/>
              </a:rPr>
              <a:t>(Fake)</a:t>
            </a:r>
            <a:r>
              <a:rPr kumimoji="1" lang="zh-CN" altLang="en-US" sz="1400" dirty="0">
                <a:solidFill>
                  <a:schemeClr val="tx1">
                    <a:lumMod val="75000"/>
                    <a:lumOff val="25000"/>
                  </a:schemeClr>
                </a:solidFill>
                <a:latin typeface="+mn-ea"/>
                <a:cs typeface="+mn-ea"/>
                <a:sym typeface="+mn-lt"/>
              </a:rPr>
              <a:t>时也达到了</a:t>
            </a:r>
            <a:r>
              <a:rPr kumimoji="1" lang="en-US" altLang="zh-CN" sz="1400" dirty="0">
                <a:solidFill>
                  <a:schemeClr val="tx1">
                    <a:lumMod val="75000"/>
                    <a:lumOff val="25000"/>
                  </a:schemeClr>
                </a:solidFill>
                <a:latin typeface="+mn-ea"/>
                <a:cs typeface="+mn-ea"/>
                <a:sym typeface="+mn-lt"/>
              </a:rPr>
              <a:t>92.57%</a:t>
            </a:r>
            <a:r>
              <a:rPr kumimoji="1" lang="zh-CN" altLang="en-US" sz="1400" dirty="0">
                <a:solidFill>
                  <a:schemeClr val="tx1">
                    <a:lumMod val="75000"/>
                    <a:lumOff val="25000"/>
                  </a:schemeClr>
                </a:solidFill>
                <a:latin typeface="+mn-ea"/>
                <a:cs typeface="+mn-ea"/>
                <a:sym typeface="+mn-lt"/>
              </a:rPr>
              <a:t>的高准确率，显示出极强的分类能力。</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相比之下，</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模型虽然在识别真实图片方面表现不俗，但在伪造图片的识别上存在明显不足，特别是使用</a:t>
            </a:r>
            <a:r>
              <a:rPr kumimoji="1" lang="en-US" altLang="zh-CN" sz="1400" dirty="0">
                <a:solidFill>
                  <a:schemeClr val="tx1">
                    <a:lumMod val="75000"/>
                    <a:lumOff val="25000"/>
                  </a:schemeClr>
                </a:solidFill>
                <a:latin typeface="+mn-ea"/>
                <a:cs typeface="+mn-ea"/>
                <a:sym typeface="+mn-lt"/>
              </a:rPr>
              <a:t>Adam</a:t>
            </a:r>
            <a:r>
              <a:rPr kumimoji="1" lang="zh-CN" altLang="en-US" sz="1400" dirty="0">
                <a:solidFill>
                  <a:schemeClr val="tx1">
                    <a:lumMod val="75000"/>
                    <a:lumOff val="25000"/>
                  </a:schemeClr>
                </a:solidFill>
                <a:latin typeface="+mn-ea"/>
                <a:cs typeface="+mn-ea"/>
                <a:sym typeface="+mn-lt"/>
              </a:rPr>
              <a:t>优化器的</a:t>
            </a:r>
            <a:r>
              <a:rPr kumimoji="1" lang="en-US" altLang="zh-CN" sz="1400" dirty="0">
                <a:solidFill>
                  <a:schemeClr val="tx1">
                    <a:lumMod val="75000"/>
                    <a:lumOff val="25000"/>
                  </a:schemeClr>
                </a:solidFill>
                <a:latin typeface="+mn-ea"/>
                <a:cs typeface="+mn-ea"/>
                <a:sym typeface="+mn-lt"/>
              </a:rPr>
              <a:t>CNN</a:t>
            </a:r>
            <a:r>
              <a:rPr kumimoji="1" lang="zh-CN" altLang="en-US" sz="1400" dirty="0">
                <a:solidFill>
                  <a:schemeClr val="tx1">
                    <a:lumMod val="75000"/>
                    <a:lumOff val="25000"/>
                  </a:schemeClr>
                </a:solidFill>
                <a:latin typeface="+mn-ea"/>
                <a:cs typeface="+mn-ea"/>
                <a:sym typeface="+mn-lt"/>
              </a:rPr>
              <a:t>模型在识别伪造图片时仅达到</a:t>
            </a:r>
            <a:r>
              <a:rPr kumimoji="1" lang="en-US" altLang="zh-CN" sz="1400" dirty="0">
                <a:solidFill>
                  <a:schemeClr val="tx1">
                    <a:lumMod val="75000"/>
                    <a:lumOff val="25000"/>
                  </a:schemeClr>
                </a:solidFill>
                <a:latin typeface="+mn-ea"/>
                <a:cs typeface="+mn-ea"/>
                <a:sym typeface="+mn-lt"/>
              </a:rPr>
              <a:t>41.29%</a:t>
            </a:r>
            <a:r>
              <a:rPr kumimoji="1" lang="zh-CN" altLang="en-US" sz="1400" dirty="0">
                <a:solidFill>
                  <a:schemeClr val="tx1">
                    <a:lumMod val="75000"/>
                    <a:lumOff val="25000"/>
                  </a:schemeClr>
                </a:solidFill>
                <a:latin typeface="+mn-ea"/>
                <a:cs typeface="+mn-ea"/>
                <a:sym typeface="+mn-lt"/>
              </a:rPr>
              <a:t>的准确率，误判率较高。</a:t>
            </a:r>
            <a:endParaRPr kumimoji="1" lang="en-US" altLang="zh-CN" sz="1400" dirty="0">
              <a:solidFill>
                <a:schemeClr val="tx1">
                  <a:lumMod val="75000"/>
                  <a:lumOff val="25000"/>
                </a:schemeClr>
              </a:solidFill>
              <a:latin typeface="+mn-ea"/>
              <a:cs typeface="+mn-ea"/>
              <a:sym typeface="+mn-lt"/>
            </a:endParaRPr>
          </a:p>
          <a:p>
            <a:pPr>
              <a:lnSpc>
                <a:spcPct val="150000"/>
              </a:lnSpc>
            </a:pP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可以看出，</a:t>
            </a:r>
            <a:r>
              <a:rPr kumimoji="1" lang="en-US" altLang="zh-CN" sz="1400" dirty="0" err="1">
                <a:solidFill>
                  <a:schemeClr val="tx1">
                    <a:lumMod val="75000"/>
                    <a:lumOff val="25000"/>
                  </a:schemeClr>
                </a:solidFill>
                <a:latin typeface="+mn-ea"/>
                <a:cs typeface="+mn-ea"/>
                <a:sym typeface="+mn-lt"/>
              </a:rPr>
              <a:t>EfficientNet</a:t>
            </a:r>
            <a:r>
              <a:rPr kumimoji="1" lang="zh-CN" altLang="en-US" sz="1400" dirty="0">
                <a:solidFill>
                  <a:schemeClr val="tx1">
                    <a:lumMod val="75000"/>
                    <a:lumOff val="25000"/>
                  </a:schemeClr>
                </a:solidFill>
                <a:latin typeface="+mn-ea"/>
                <a:cs typeface="+mn-ea"/>
                <a:sym typeface="+mn-lt"/>
              </a:rPr>
              <a:t>架构在平衡真假样本识别能力方面的优势，使其更适合实际应用场景。</a:t>
            </a:r>
          </a:p>
        </p:txBody>
      </p:sp>
      <p:sp>
        <p:nvSpPr>
          <p:cNvPr id="4" name="文本框 3"/>
          <p:cNvSpPr txBox="1"/>
          <p:nvPr/>
        </p:nvSpPr>
        <p:spPr>
          <a:xfrm>
            <a:off x="512064" y="157302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混淆矩阵性能对比分析</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pic>
        <p:nvPicPr>
          <p:cNvPr id="6" name="内容占位符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870" y="3927281"/>
            <a:ext cx="2938439" cy="24954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5497" y="3927281"/>
            <a:ext cx="2853403" cy="239068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382" y="792106"/>
            <a:ext cx="2959148" cy="261177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3115" y="792106"/>
            <a:ext cx="2981495" cy="25737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405" y="282688"/>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8" name="文本框 7"/>
          <p:cNvSpPr txBox="1"/>
          <p:nvPr/>
        </p:nvSpPr>
        <p:spPr>
          <a:xfrm>
            <a:off x="397329" y="1616733"/>
            <a:ext cx="5554028" cy="4838697"/>
          </a:xfrm>
          <a:prstGeom prst="rect">
            <a:avLst/>
          </a:prstGeom>
          <a:noFill/>
        </p:spPr>
        <p:txBody>
          <a:bodyPr wrap="square" rtlCol="0">
            <a:spAutoFit/>
          </a:bodyPr>
          <a:lstStyle/>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准确率</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优化器在准确率上明显优于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，这表明</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能更好地调整学习率以提高模型性能。</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精确率 </a:t>
            </a:r>
            <a:r>
              <a:rPr lang="en-US" altLang="zh-CN" sz="1400" b="1" i="0" dirty="0">
                <a:solidFill>
                  <a:srgbClr val="060607"/>
                </a:solidFill>
                <a:effectLst/>
                <a:latin typeface="-apple-system"/>
              </a:rPr>
              <a:t>(PPV)</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的精确率也显著高于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，在预测为正类（</a:t>
            </a:r>
            <a:r>
              <a:rPr lang="en-US" altLang="zh-CN" sz="1400" b="0" i="0" dirty="0">
                <a:solidFill>
                  <a:srgbClr val="060607"/>
                </a:solidFill>
                <a:effectLst/>
                <a:latin typeface="-apple-system"/>
              </a:rPr>
              <a:t>Fake</a:t>
            </a:r>
            <a:r>
              <a:rPr lang="zh-CN" altLang="en-US" sz="1400" b="0" i="0" dirty="0">
                <a:solidFill>
                  <a:srgbClr val="060607"/>
                </a:solidFill>
                <a:effectLst/>
                <a:latin typeface="-apple-system"/>
              </a:rPr>
              <a:t>）的样本中，</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有更高的正确率。</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召回率 </a:t>
            </a:r>
            <a:r>
              <a:rPr lang="en-US" altLang="zh-CN" sz="1400" b="1" i="0" dirty="0">
                <a:solidFill>
                  <a:srgbClr val="060607"/>
                </a:solidFill>
                <a:effectLst/>
                <a:latin typeface="-apple-system"/>
              </a:rPr>
              <a:t>(TPR)</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略低于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，在识别所有正类样本方面，</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稍微更有效。</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真负率 </a:t>
            </a:r>
            <a:r>
              <a:rPr lang="en-US" altLang="zh-CN" sz="1400" b="1" i="0" dirty="0">
                <a:solidFill>
                  <a:srgbClr val="060607"/>
                </a:solidFill>
                <a:effectLst/>
                <a:latin typeface="-apple-system"/>
              </a:rPr>
              <a:t>(TNR)</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的真负率高于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，这表明在识别所有负类（</a:t>
            </a:r>
            <a:r>
              <a:rPr lang="en-US" altLang="zh-CN" sz="1400" b="0" i="0" dirty="0">
                <a:solidFill>
                  <a:srgbClr val="060607"/>
                </a:solidFill>
                <a:effectLst/>
                <a:latin typeface="-apple-system"/>
              </a:rPr>
              <a:t>Real</a:t>
            </a:r>
            <a:r>
              <a:rPr lang="zh-CN" altLang="en-US" sz="1400" b="0" i="0" dirty="0">
                <a:solidFill>
                  <a:srgbClr val="060607"/>
                </a:solidFill>
                <a:effectLst/>
                <a:latin typeface="-apple-system"/>
              </a:rPr>
              <a:t>）样本方面，</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表现更好。</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测试时间</a:t>
            </a:r>
            <a:r>
              <a:rPr lang="zh-CN" altLang="en-US" sz="1400" b="0" i="0" dirty="0">
                <a:solidFill>
                  <a:srgbClr val="060607"/>
                </a:solidFill>
                <a:effectLst/>
                <a:latin typeface="-apple-system"/>
              </a:rPr>
              <a:t>：两种优化器的测试时间相差不大，但</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略长，这可能是由于其自适应学习率机制需要更多计算。</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内存消耗</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由于需要存储一阶和二阶矩估计，内存消耗高于</a:t>
            </a:r>
            <a:r>
              <a:rPr lang="en-US" altLang="zh-CN" sz="1400" b="0" i="0" dirty="0">
                <a:solidFill>
                  <a:srgbClr val="060607"/>
                </a:solidFill>
                <a:effectLst/>
                <a:latin typeface="-apple-system"/>
              </a:rPr>
              <a:t>SGD</a:t>
            </a:r>
            <a:r>
              <a:rPr lang="zh-CN" altLang="en-US" sz="1400" b="0" i="0" dirty="0">
                <a:solidFill>
                  <a:srgbClr val="060607"/>
                </a:solidFill>
                <a:effectLst/>
                <a:latin typeface="-apple-system"/>
              </a:rPr>
              <a:t>。</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收敛速度</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的收敛速度更快，这得益于其自适应学习率的特性。</a:t>
            </a:r>
          </a:p>
          <a:p>
            <a:pPr algn="l">
              <a:lnSpc>
                <a:spcPts val="2200"/>
              </a:lnSpc>
              <a:spcBef>
                <a:spcPts val="300"/>
              </a:spcBef>
              <a:spcAft>
                <a:spcPts val="300"/>
              </a:spcAft>
              <a:buFont typeface="Arial" panose="020B0604020202020204" pitchFamily="34" charset="0"/>
              <a:buChar char="•"/>
            </a:pPr>
            <a:r>
              <a:rPr lang="zh-CN" altLang="en-US" sz="1400" b="1" i="0" dirty="0">
                <a:solidFill>
                  <a:srgbClr val="060607"/>
                </a:solidFill>
                <a:effectLst/>
                <a:latin typeface="-apple-system"/>
              </a:rPr>
              <a:t>调参难度</a:t>
            </a:r>
            <a:r>
              <a:rPr lang="zh-CN" altLang="en-US" sz="1400" b="0" i="0" dirty="0">
                <a:solidFill>
                  <a:srgbClr val="060607"/>
                </a:solidFill>
                <a:effectLst/>
                <a:latin typeface="-apple-system"/>
              </a:rPr>
              <a:t>：</a:t>
            </a:r>
            <a:r>
              <a:rPr lang="en-US" altLang="zh-CN" sz="1400" b="0" i="0" dirty="0">
                <a:solidFill>
                  <a:srgbClr val="060607"/>
                </a:solidFill>
                <a:effectLst/>
                <a:latin typeface="-apple-system"/>
              </a:rPr>
              <a:t>Adam</a:t>
            </a:r>
            <a:r>
              <a:rPr lang="zh-CN" altLang="en-US" sz="1400" b="0" i="0" dirty="0">
                <a:solidFill>
                  <a:srgbClr val="060607"/>
                </a:solidFill>
                <a:effectLst/>
                <a:latin typeface="-apple-system"/>
              </a:rPr>
              <a:t>的调参难度较低，因为自适应学习率减少了手动调整学习率的需求。</a:t>
            </a:r>
          </a:p>
        </p:txBody>
      </p:sp>
      <p:sp>
        <p:nvSpPr>
          <p:cNvPr id="4" name="文本框 3"/>
          <p:cNvSpPr txBox="1"/>
          <p:nvPr/>
        </p:nvSpPr>
        <p:spPr>
          <a:xfrm>
            <a:off x="512064" y="1093513"/>
            <a:ext cx="3248005" cy="523220"/>
          </a:xfrm>
          <a:prstGeom prst="rect">
            <a:avLst/>
          </a:prstGeom>
          <a:noFill/>
        </p:spPr>
        <p:txBody>
          <a:bodyPr wrap="none" rtlCol="0">
            <a:spAutoFit/>
          </a:bodyPr>
          <a:lstStyle/>
          <a:p>
            <a:r>
              <a:rPr kumimoji="1" lang="en-US" altLang="zh-CN" sz="2800" dirty="0">
                <a:gradFill flip="none" rotWithShape="1">
                  <a:gsLst>
                    <a:gs pos="0">
                      <a:srgbClr val="273763"/>
                    </a:gs>
                    <a:gs pos="100000">
                      <a:srgbClr val="5FA69A"/>
                    </a:gs>
                  </a:gsLst>
                  <a:lin ang="2700000" scaled="1"/>
                  <a:tileRect/>
                </a:gradFill>
                <a:latin typeface="+mj-ea"/>
                <a:ea typeface="+mj-ea"/>
              </a:rPr>
              <a:t>And, Adam or SGD</a:t>
            </a:r>
            <a:r>
              <a:rPr kumimoji="1" lang="zh-CN" altLang="en-US" sz="2800" dirty="0">
                <a:gradFill flip="none" rotWithShape="1">
                  <a:gsLst>
                    <a:gs pos="0">
                      <a:srgbClr val="273763"/>
                    </a:gs>
                    <a:gs pos="100000">
                      <a:srgbClr val="5FA69A"/>
                    </a:gs>
                  </a:gsLst>
                  <a:lin ang="2700000" scaled="1"/>
                  <a:tileRect/>
                </a:gradFill>
                <a:latin typeface="+mj-ea"/>
                <a:ea typeface="+mj-ea"/>
              </a:rPr>
              <a:t>？</a:t>
            </a:r>
            <a:endParaRPr kumimoji="1" lang="en-US" altLang="zh-CN" sz="2800" dirty="0">
              <a:gradFill flip="none" rotWithShape="1">
                <a:gsLst>
                  <a:gs pos="0">
                    <a:srgbClr val="273763"/>
                  </a:gs>
                  <a:gs pos="100000">
                    <a:srgbClr val="5FA69A"/>
                  </a:gs>
                </a:gsLst>
                <a:lin ang="2700000" scaled="1"/>
                <a:tileRect/>
              </a:gradFill>
              <a:latin typeface="+mj-ea"/>
              <a:ea typeface="+mj-ea"/>
            </a:endParaRPr>
          </a:p>
        </p:txBody>
      </p:sp>
      <p:graphicFrame>
        <p:nvGraphicFramePr>
          <p:cNvPr id="5" name="内容占位符 3"/>
          <p:cNvGraphicFramePr/>
          <p:nvPr/>
        </p:nvGraphicFramePr>
        <p:xfrm>
          <a:off x="6400412" y="744353"/>
          <a:ext cx="5218932" cy="2971800"/>
        </p:xfrm>
        <a:graphic>
          <a:graphicData uri="http://schemas.openxmlformats.org/drawingml/2006/table">
            <a:tbl>
              <a:tblPr firstRow="1" bandRow="1">
                <a:tableStyleId>{5C22544A-7EE6-4342-B048-85BDC9FD1C3A}</a:tableStyleId>
              </a:tblPr>
              <a:tblGrid>
                <a:gridCol w="1739644">
                  <a:extLst>
                    <a:ext uri="{9D8B030D-6E8A-4147-A177-3AD203B41FA5}">
                      <a16:colId xmlns:a16="http://schemas.microsoft.com/office/drawing/2014/main" val="20000"/>
                    </a:ext>
                  </a:extLst>
                </a:gridCol>
                <a:gridCol w="1739644">
                  <a:extLst>
                    <a:ext uri="{9D8B030D-6E8A-4147-A177-3AD203B41FA5}">
                      <a16:colId xmlns:a16="http://schemas.microsoft.com/office/drawing/2014/main" val="20001"/>
                    </a:ext>
                  </a:extLst>
                </a:gridCol>
                <a:gridCol w="1739644">
                  <a:extLst>
                    <a:ext uri="{9D8B030D-6E8A-4147-A177-3AD203B41FA5}">
                      <a16:colId xmlns:a16="http://schemas.microsoft.com/office/drawing/2014/main" val="20002"/>
                    </a:ext>
                  </a:extLst>
                </a:gridCol>
              </a:tblGrid>
              <a:tr h="246404">
                <a:tc>
                  <a:txBody>
                    <a:bodyPr/>
                    <a:lstStyle/>
                    <a:p>
                      <a:pPr algn="ctr">
                        <a:lnSpc>
                          <a:spcPts val="1800"/>
                        </a:lnSpc>
                      </a:pPr>
                      <a:r>
                        <a:rPr lang="zh-CN" altLang="en-US" b="1" dirty="0">
                          <a:effectLst/>
                        </a:rPr>
                        <a:t>特性</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dirty="0">
                          <a:effectLst/>
                        </a:rPr>
                        <a:t>Adam </a:t>
                      </a:r>
                      <a:r>
                        <a:rPr lang="zh-CN" altLang="en-US" b="1" dirty="0">
                          <a:effectLst/>
                        </a:rPr>
                        <a:t>优化器</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lnSpc>
                          <a:spcPts val="1800"/>
                        </a:lnSpc>
                      </a:pPr>
                      <a:r>
                        <a:rPr lang="en-US" b="1">
                          <a:effectLst/>
                        </a:rPr>
                        <a:t>SGD </a:t>
                      </a:r>
                      <a:r>
                        <a:rPr lang="zh-CN" altLang="en-US" b="1">
                          <a:effectLst/>
                        </a:rPr>
                        <a:t>优化器</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408809">
                <a:tc>
                  <a:txBody>
                    <a:bodyPr/>
                    <a:lstStyle/>
                    <a:p>
                      <a:pPr algn="ctr">
                        <a:lnSpc>
                          <a:spcPts val="1800"/>
                        </a:lnSpc>
                      </a:pPr>
                      <a:r>
                        <a:rPr lang="zh-CN" altLang="en-US" b="1" dirty="0">
                          <a:effectLst/>
                        </a:rPr>
                        <a:t>准确率 </a:t>
                      </a:r>
                      <a:r>
                        <a:rPr lang="en-US" altLang="zh-CN" b="1" dirty="0">
                          <a:effectLst/>
                        </a:rPr>
                        <a:t>(</a:t>
                      </a:r>
                      <a:r>
                        <a:rPr lang="en-US" b="1" dirty="0">
                          <a:effectLst/>
                        </a:rPr>
                        <a:t>Accuracy)</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94.60%</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88.09%</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6404">
                <a:tc>
                  <a:txBody>
                    <a:bodyPr/>
                    <a:lstStyle/>
                    <a:p>
                      <a:pPr algn="ctr">
                        <a:lnSpc>
                          <a:spcPts val="1800"/>
                        </a:lnSpc>
                      </a:pPr>
                      <a:r>
                        <a:rPr lang="zh-CN" altLang="en-US" b="1" dirty="0">
                          <a:effectLst/>
                        </a:rPr>
                        <a:t>精确率 </a:t>
                      </a:r>
                      <a:r>
                        <a:rPr lang="en-US" altLang="zh-CN" b="1" dirty="0">
                          <a:effectLst/>
                        </a:rPr>
                        <a:t>(</a:t>
                      </a:r>
                      <a:r>
                        <a:rPr lang="en-US" b="1" dirty="0">
                          <a:effectLst/>
                        </a:rPr>
                        <a:t>PPV)</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92.57%</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76.66%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46404">
                <a:tc>
                  <a:txBody>
                    <a:bodyPr/>
                    <a:lstStyle/>
                    <a:p>
                      <a:pPr algn="ctr">
                        <a:lnSpc>
                          <a:spcPts val="1800"/>
                        </a:lnSpc>
                      </a:pPr>
                      <a:r>
                        <a:rPr lang="zh-CN" altLang="en-US" b="1" dirty="0">
                          <a:effectLst/>
                        </a:rPr>
                        <a:t>召回率 </a:t>
                      </a:r>
                      <a:r>
                        <a:rPr lang="en-US" altLang="zh-CN" b="1" dirty="0">
                          <a:effectLst/>
                        </a:rPr>
                        <a:t>(</a:t>
                      </a:r>
                      <a:r>
                        <a:rPr lang="en-US" b="1" dirty="0">
                          <a:effectLst/>
                        </a:rPr>
                        <a:t>TPR)</a:t>
                      </a:r>
                      <a:endParaRPr lang="en-US" dirty="0">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a:effectLst/>
                        </a:rPr>
                        <a:t>92.24%</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88.26%</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6404">
                <a:tc>
                  <a:txBody>
                    <a:bodyPr/>
                    <a:lstStyle/>
                    <a:p>
                      <a:pPr algn="ctr">
                        <a:lnSpc>
                          <a:spcPts val="1800"/>
                        </a:lnSpc>
                      </a:pPr>
                      <a:r>
                        <a:rPr lang="zh-CN" altLang="en-US" b="1">
                          <a:effectLst/>
                        </a:rPr>
                        <a:t>真负率 </a:t>
                      </a:r>
                      <a:r>
                        <a:rPr lang="en-US" altLang="zh-CN" b="1">
                          <a:effectLst/>
                        </a:rPr>
                        <a:t>(</a:t>
                      </a:r>
                      <a:r>
                        <a:rPr lang="en-US" b="1">
                          <a:effectLst/>
                        </a:rPr>
                        <a:t>TNR)</a:t>
                      </a:r>
                      <a:endParaRPr 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95.71%</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altLang="zh-CN" dirty="0">
                          <a:effectLst/>
                        </a:rPr>
                        <a:t>94.38%</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6404">
                <a:tc>
                  <a:txBody>
                    <a:bodyPr/>
                    <a:lstStyle/>
                    <a:p>
                      <a:pPr algn="ctr">
                        <a:lnSpc>
                          <a:spcPts val="1800"/>
                        </a:lnSpc>
                      </a:pPr>
                      <a:r>
                        <a:rPr lang="zh-CN" altLang="en-US" b="1">
                          <a:effectLst/>
                        </a:rPr>
                        <a:t>内存消耗</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较高</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较低</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6404">
                <a:tc>
                  <a:txBody>
                    <a:bodyPr/>
                    <a:lstStyle/>
                    <a:p>
                      <a:pPr algn="ctr">
                        <a:lnSpc>
                          <a:spcPts val="1800"/>
                        </a:lnSpc>
                      </a:pPr>
                      <a:r>
                        <a:rPr lang="zh-CN" altLang="en-US" b="1">
                          <a:effectLst/>
                        </a:rPr>
                        <a:t>收敛速度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快</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慢</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6404">
                <a:tc>
                  <a:txBody>
                    <a:bodyPr/>
                    <a:lstStyle/>
                    <a:p>
                      <a:pPr algn="ctr">
                        <a:lnSpc>
                          <a:spcPts val="1800"/>
                        </a:lnSpc>
                      </a:pPr>
                      <a:r>
                        <a:rPr lang="zh-CN" altLang="en-US" b="1">
                          <a:effectLst/>
                        </a:rPr>
                        <a:t>调参难度</a:t>
                      </a:r>
                      <a:endParaRPr lang="zh-CN" altLang="en-US">
                        <a:effectLst/>
                      </a:endParaRP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a:effectLst/>
                        </a:rPr>
                        <a:t>低</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zh-CN" altLang="en-US" dirty="0">
                          <a:effectLst/>
                        </a:rPr>
                        <a:t>高</a:t>
                      </a:r>
                    </a:p>
                  </a:txBody>
                  <a:tcPr marL="76200" marR="762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11" name="内容占位符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711" y="3876685"/>
            <a:ext cx="3129349" cy="2621888"/>
          </a:xfrm>
          <a:prstGeom prst="rect">
            <a:avLst/>
          </a:prstGeom>
        </p:spPr>
      </p:pic>
      <p:pic>
        <p:nvPicPr>
          <p:cNvPr id="3" name="内容占位符 7">
            <a:extLst>
              <a:ext uri="{FF2B5EF4-FFF2-40B4-BE49-F238E27FC236}">
                <a16:creationId xmlns:a16="http://schemas.microsoft.com/office/drawing/2014/main" id="{BCBA4B49-37EC-DBDC-1582-FDFC5C673A7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836460" y="3939883"/>
            <a:ext cx="3128400" cy="262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13"/>
          <p:cNvSpPr/>
          <p:nvPr>
            <p:custDataLst>
              <p:tags r:id="rId1"/>
            </p:custDataLst>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5" name="사각형: 둥근 모서리 14"/>
          <p:cNvSpPr/>
          <p:nvPr>
            <p:custDataLst>
              <p:tags r:id="rId2"/>
            </p:custDataLst>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sp>
        <p:nvSpPr>
          <p:cNvPr id="6" name="사각형: 둥근 모서리 18"/>
          <p:cNvSpPr/>
          <p:nvPr>
            <p:custDataLst>
              <p:tags r:id="rId3"/>
            </p:custDataLst>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7" name="사각형: 둥근 모서리 20"/>
          <p:cNvSpPr/>
          <p:nvPr>
            <p:custDataLst>
              <p:tags r:id="rId4"/>
            </p:custDataLst>
          </p:nvPr>
        </p:nvSpPr>
        <p:spPr>
          <a:xfrm>
            <a:off x="6215994"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custDataLst>
              <p:tags r:id="rId5"/>
            </p:custDataLst>
          </p:nvPr>
        </p:nvPicPr>
        <p:blipFill>
          <a:blip r:embed="rId23">
            <a:extLst>
              <a:ext uri="{96DAC541-7B7A-43D3-8B79-37D633B846F1}">
                <asvg:svgBlip xmlns:asvg="http://schemas.microsoft.com/office/drawing/2016/SVG/main" r:embed="rId24"/>
              </a:ext>
            </a:extLst>
          </a:blip>
          <a:stretch>
            <a:fillRect/>
          </a:stretch>
        </p:blipFill>
        <p:spPr>
          <a:xfrm>
            <a:off x="4964913" y="1992318"/>
            <a:ext cx="371436" cy="222862"/>
          </a:xfrm>
          <a:prstGeom prst="rect">
            <a:avLst/>
          </a:prstGeom>
        </p:spPr>
      </p:pic>
      <p:pic>
        <p:nvPicPr>
          <p:cNvPr id="9" name="그래픽 22"/>
          <p:cNvPicPr>
            <a:picLocks noChangeAspect="1"/>
          </p:cNvPicPr>
          <p:nvPr>
            <p:custDataLst>
              <p:tags r:id="rId6"/>
            </p:custDataLst>
          </p:nvPr>
        </p:nvPicPr>
        <p:blipFill>
          <a:blip r:embed="rId25">
            <a:extLst>
              <a:ext uri="{96DAC541-7B7A-43D3-8B79-37D633B846F1}">
                <asvg:svgBlip xmlns:asvg="http://schemas.microsoft.com/office/drawing/2016/SVG/main" r:embed="rId26"/>
              </a:ext>
            </a:extLst>
          </a:blip>
          <a:stretch>
            <a:fillRect/>
          </a:stretch>
        </p:blipFill>
        <p:spPr>
          <a:xfrm rot="10800000">
            <a:off x="6935330" y="1992318"/>
            <a:ext cx="270135" cy="270135"/>
          </a:xfrm>
          <a:prstGeom prst="rect">
            <a:avLst/>
          </a:prstGeom>
        </p:spPr>
      </p:pic>
      <p:pic>
        <p:nvPicPr>
          <p:cNvPr id="10" name="그래픽 23"/>
          <p:cNvPicPr>
            <a:picLocks noChangeAspect="1"/>
          </p:cNvPicPr>
          <p:nvPr>
            <p:custDataLst>
              <p:tags r:id="rId7"/>
            </p:custDataLst>
          </p:nvPr>
        </p:nvPicPr>
        <p:blipFill>
          <a:blip r:embed="rId27">
            <a:extLst>
              <a:ext uri="{96DAC541-7B7A-43D3-8B79-37D633B846F1}">
                <asvg:svgBlip xmlns:asvg="http://schemas.microsoft.com/office/drawing/2016/SVG/main" r:embed="rId28"/>
              </a:ext>
            </a:extLst>
          </a:blip>
          <a:stretch>
            <a:fillRect/>
          </a:stretch>
        </p:blipFill>
        <p:spPr>
          <a:xfrm>
            <a:off x="4964914" y="4117132"/>
            <a:ext cx="371435" cy="360823"/>
          </a:xfrm>
          <a:prstGeom prst="rect">
            <a:avLst/>
          </a:prstGeom>
        </p:spPr>
      </p:pic>
      <p:sp>
        <p:nvSpPr>
          <p:cNvPr id="12" name="직사각형 25"/>
          <p:cNvSpPr/>
          <p:nvPr>
            <p:custDataLst>
              <p:tags r:id="rId8"/>
            </p:custDataLst>
          </p:nvPr>
        </p:nvSpPr>
        <p:spPr>
          <a:xfrm>
            <a:off x="4296228"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CNN</a:t>
            </a:r>
            <a:r>
              <a:rPr lang="zh-CN" altLang="en-US" sz="1400" dirty="0">
                <a:solidFill>
                  <a:schemeClr val="bg1"/>
                </a:solidFill>
                <a:latin typeface="+mn-ea"/>
              </a:rPr>
              <a:t>优劣势</a:t>
            </a:r>
          </a:p>
        </p:txBody>
      </p:sp>
      <p:sp>
        <p:nvSpPr>
          <p:cNvPr id="13" name="직사각형 26"/>
          <p:cNvSpPr/>
          <p:nvPr>
            <p:custDataLst>
              <p:tags r:id="rId9"/>
            </p:custDataLst>
          </p:nvPr>
        </p:nvSpPr>
        <p:spPr>
          <a:xfrm>
            <a:off x="6215994" y="4574760"/>
            <a:ext cx="1708806" cy="286385"/>
          </a:xfrm>
          <a:prstGeom prst="rect">
            <a:avLst/>
          </a:prstGeom>
        </p:spPr>
        <p:txBody>
          <a:bodyPr wrap="square" lIns="0" tIns="36000" rIns="0" bIns="36000" anchor="ctr" anchorCtr="0">
            <a:spAutoFit/>
          </a:bodyPr>
          <a:lstStyle/>
          <a:p>
            <a:pPr algn="ctr"/>
            <a:r>
              <a:rPr lang="en-US" altLang="ko-KR" sz="1400" dirty="0">
                <a:solidFill>
                  <a:schemeClr val="bg1"/>
                </a:solidFill>
                <a:latin typeface="+mn-ea"/>
              </a:rPr>
              <a:t>EfficientNet</a:t>
            </a:r>
            <a:r>
              <a:rPr lang="zh-CN" altLang="en-US" sz="1400" dirty="0">
                <a:solidFill>
                  <a:schemeClr val="bg1"/>
                </a:solidFill>
                <a:latin typeface="+mn-ea"/>
              </a:rPr>
              <a:t>优劣势</a:t>
            </a:r>
          </a:p>
        </p:txBody>
      </p:sp>
      <p:sp>
        <p:nvSpPr>
          <p:cNvPr id="14" name="직사각형 27"/>
          <p:cNvSpPr/>
          <p:nvPr>
            <p:custDataLst>
              <p:tags r:id="rId10"/>
            </p:custDataLst>
          </p:nvPr>
        </p:nvSpPr>
        <p:spPr>
          <a:xfrm>
            <a:off x="4296228"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训练卷积神经网络（</a:t>
            </a:r>
            <a:r>
              <a:rPr lang="en-US" altLang="zh-CN" sz="1400" dirty="0">
                <a:solidFill>
                  <a:schemeClr val="bg1"/>
                </a:solidFill>
                <a:latin typeface="+mn-ea"/>
              </a:rPr>
              <a:t>CNN</a:t>
            </a:r>
            <a:r>
              <a:rPr lang="zh-CN" altLang="en-US" sz="1400" dirty="0">
                <a:solidFill>
                  <a:schemeClr val="bg1"/>
                </a:solidFill>
                <a:latin typeface="+mn-ea"/>
              </a:rPr>
              <a:t>）实战</a:t>
            </a:r>
          </a:p>
        </p:txBody>
      </p:sp>
      <p:sp>
        <p:nvSpPr>
          <p:cNvPr id="15" name="직사각형 28"/>
          <p:cNvSpPr/>
          <p:nvPr>
            <p:custDataLst>
              <p:tags r:id="rId11"/>
            </p:custDataLst>
          </p:nvPr>
        </p:nvSpPr>
        <p:spPr>
          <a:xfrm>
            <a:off x="6215994" y="2306618"/>
            <a:ext cx="1708806" cy="501650"/>
          </a:xfrm>
          <a:prstGeom prst="rect">
            <a:avLst/>
          </a:prstGeom>
        </p:spPr>
        <p:txBody>
          <a:bodyPr wrap="square" lIns="0" tIns="36000" rIns="0" bIns="36000" anchor="ctr" anchorCtr="0">
            <a:spAutoFit/>
          </a:bodyPr>
          <a:lstStyle/>
          <a:p>
            <a:pPr algn="ctr"/>
            <a:r>
              <a:rPr lang="zh-CN" altLang="en-US" sz="1400" dirty="0">
                <a:solidFill>
                  <a:schemeClr val="bg1"/>
                </a:solidFill>
                <a:latin typeface="+mn-ea"/>
              </a:rPr>
              <a:t>训练</a:t>
            </a:r>
            <a:r>
              <a:rPr lang="en-US" altLang="zh-CN" sz="1400" dirty="0">
                <a:solidFill>
                  <a:schemeClr val="bg1"/>
                </a:solidFill>
                <a:latin typeface="+mn-ea"/>
              </a:rPr>
              <a:t>EfficientNet</a:t>
            </a:r>
            <a:r>
              <a:rPr lang="zh-CN" altLang="en-US" sz="1400" dirty="0">
                <a:solidFill>
                  <a:schemeClr val="bg1"/>
                </a:solidFill>
                <a:latin typeface="+mn-ea"/>
              </a:rPr>
              <a:t>模型实战</a:t>
            </a:r>
          </a:p>
        </p:txBody>
      </p:sp>
      <p:sp>
        <p:nvSpPr>
          <p:cNvPr id="20" name="文本框 19"/>
          <p:cNvSpPr txBox="1"/>
          <p:nvPr>
            <p:custDataLst>
              <p:tags r:id="rId12"/>
            </p:custDataLst>
          </p:nvPr>
        </p:nvSpPr>
        <p:spPr>
          <a:xfrm>
            <a:off x="440055" y="1378585"/>
            <a:ext cx="3856355"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优化器时，模型在首</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达到最高准确率后准确率下降并趋于稳定，可能遭遇局部最优。</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优化器时，模型的平均损失和准确率在初始几个</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epoch</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中基本不变，但之后可能会出现突然的变化和增加，平均损失有时也会突然增大后再减少，显示出模型的不稳定性。</a:t>
            </a:r>
          </a:p>
        </p:txBody>
      </p:sp>
      <p:sp>
        <p:nvSpPr>
          <p:cNvPr id="21" name="文本框 20"/>
          <p:cNvSpPr txBox="1"/>
          <p:nvPr>
            <p:custDataLst>
              <p:tags r:id="rId13"/>
            </p:custDataLst>
          </p:nvPr>
        </p:nvSpPr>
        <p:spPr>
          <a:xfrm>
            <a:off x="389322" y="3908919"/>
            <a:ext cx="4119245" cy="5488305"/>
          </a:xfrm>
          <a:prstGeom prst="rect">
            <a:avLst/>
          </a:prstGeom>
          <a:noFill/>
        </p:spPr>
        <p:txBody>
          <a:bodyPr wrap="square" rtlCol="0">
            <a:no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特征提取能力强，能有效提取图像局部特征。</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参数共享，减少模型参数量，提高计算效率。</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平移不变性，对图像平移具有鲁棒性。</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4.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广泛应用，拥有众多成熟架构和实践经验。</a:t>
            </a: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结构单一，难以适应不同规模问题。</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计算资源消耗大，高分辨率图像需要大量资源。</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训练难度高，深层网络易出现梯度消失或爆炸问题。</a:t>
            </a:r>
          </a:p>
        </p:txBody>
      </p:sp>
      <p:sp>
        <p:nvSpPr>
          <p:cNvPr id="22" name="文本框 21"/>
          <p:cNvSpPr txBox="1"/>
          <p:nvPr>
            <p:custDataLst>
              <p:tags r:id="rId14"/>
            </p:custDataLst>
          </p:nvPr>
        </p:nvSpPr>
        <p:spPr>
          <a:xfrm>
            <a:off x="8201025" y="923179"/>
            <a:ext cx="3667760"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EfficientNet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初期表现更佳，准确率稳定提升，损失持续下降，显示出更好的稳定性。</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相近，但对</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内存需求更大，在</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batch size</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为</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96</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的情况下，需要约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9.8GB GPU</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内存，而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CNN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仅需约</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8.2GB</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p>
        </p:txBody>
      </p:sp>
      <p:sp>
        <p:nvSpPr>
          <p:cNvPr id="23" name="文本框 22"/>
          <p:cNvSpPr txBox="1"/>
          <p:nvPr>
            <p:custDataLst>
              <p:tags r:id="rId15"/>
            </p:custDataLst>
          </p:nvPr>
        </p:nvSpPr>
        <p:spPr>
          <a:xfrm>
            <a:off x="8200966" y="3470181"/>
            <a:ext cx="3775133" cy="3172407"/>
          </a:xfrm>
          <a:prstGeom prst="rect">
            <a:avLst/>
          </a:prstGeom>
          <a:noFill/>
        </p:spPr>
        <p:txBody>
          <a:bodyPr wrap="square" rtlCol="0">
            <a:spAutoFit/>
          </a:bodyPr>
          <a:lstStyle/>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高效性，使用复合缩放方法减少计算开销。</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高精度，在标准数据集上表现优于其他网络。</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灵活性强，可根据需求选择不同版本。</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4.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参数数量少，节省内存和计算资源。</a:t>
            </a:r>
          </a:p>
          <a:p>
            <a:pPr algn="l">
              <a:lnSpc>
                <a:spcPct val="120000"/>
              </a:lnSpc>
              <a:buClrTx/>
              <a:buSzTx/>
              <a:buNone/>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5.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可迁移性，适用于不同任务和数据集。</a:t>
            </a:r>
          </a:p>
          <a:p>
            <a:pPr>
              <a:lnSpc>
                <a:spcPct val="120000"/>
              </a:lnSpc>
            </a:pPr>
            <a:r>
              <a:rPr lang="zh-CN" altLang="en-US"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缺点：</a:t>
            </a:r>
            <a:endParaRPr lang="en-US" altLang="zh-CN" sz="1400" b="1"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复杂性高，设计和实现相对复杂。</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依赖于基础模型，可能不如特定任务设计的网络表现好。</a:t>
            </a:r>
          </a:p>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训练时间长，由于结构复杂，需要更多时间收敛。</a:t>
            </a:r>
          </a:p>
        </p:txBody>
      </p:sp>
      <p:grpSp>
        <p:nvGrpSpPr>
          <p:cNvPr id="26" name="Group 114"/>
          <p:cNvGrpSpPr/>
          <p:nvPr>
            <p:custDataLst>
              <p:tags r:id="rId16"/>
            </p:custDataLst>
          </p:nvPr>
        </p:nvGrpSpPr>
        <p:grpSpPr>
          <a:xfrm>
            <a:off x="6864085" y="4090903"/>
            <a:ext cx="425915" cy="357992"/>
            <a:chOff x="4411663" y="2727325"/>
            <a:chExt cx="552451" cy="476251"/>
          </a:xfrm>
          <a:solidFill>
            <a:schemeClr val="bg1"/>
          </a:solidFill>
        </p:grpSpPr>
        <p:sp>
          <p:nvSpPr>
            <p:cNvPr id="27" name="Freeform 153"/>
            <p:cNvSpPr/>
            <p:nvPr>
              <p:custDataLst>
                <p:tags r:id="rId17"/>
              </p:custDataLst>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custDataLst>
                <p:tags r:id="rId18"/>
              </p:custDataLst>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custDataLst>
                <p:tags r:id="rId19"/>
              </p:custDataLst>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custDataLst>
                <p:tags r:id="rId20"/>
              </p:custDataLst>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 name="矩形 1"/>
          <p:cNvSpPr/>
          <p:nvPr/>
        </p:nvSpPr>
        <p:spPr>
          <a:xfrm>
            <a:off x="566750" y="387463"/>
            <a:ext cx="4294574" cy="461665"/>
          </a:xfrm>
          <a:prstGeom prst="rect">
            <a:avLst/>
          </a:prstGeom>
        </p:spPr>
        <p:txBody>
          <a:bodyPr wrap="none">
            <a:spAutoFit/>
          </a:bodyPr>
          <a:lstStyle/>
          <a:p>
            <a:pPr algn="dist"/>
            <a:r>
              <a:rPr kumimoji="1" lang="en-US" altLang="zh-CN" sz="2400" dirty="0">
                <a:solidFill>
                  <a:srgbClr val="273763"/>
                </a:solidFill>
                <a:latin typeface="+mj-ea"/>
              </a:rPr>
              <a:t>Part Ⅱ. </a:t>
            </a:r>
            <a:r>
              <a:rPr kumimoji="1" lang="zh-CN" altLang="en-US" sz="2400" dirty="0">
                <a:solidFill>
                  <a:srgbClr val="273763"/>
                </a:solidFill>
                <a:latin typeface="+mj-ea"/>
              </a:rPr>
              <a:t>模型评估及优化器选择</a:t>
            </a:r>
          </a:p>
        </p:txBody>
      </p:sp>
      <p:sp>
        <p:nvSpPr>
          <p:cNvPr id="3" name="文本框 2"/>
          <p:cNvSpPr txBox="1"/>
          <p:nvPr/>
        </p:nvSpPr>
        <p:spPr>
          <a:xfrm>
            <a:off x="567055" y="862965"/>
            <a:ext cx="6096000" cy="521970"/>
          </a:xfrm>
          <a:prstGeom prst="rect">
            <a:avLst/>
          </a:prstGeom>
          <a:noFill/>
        </p:spPr>
        <p:txBody>
          <a:bodyPr wrap="square" rtlCol="0" anchor="t">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sym typeface="+mn-ea"/>
              </a:rPr>
              <a:t>实战总结</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936799" y="3322079"/>
            <a:ext cx="10784147" cy="769441"/>
          </a:xfrm>
          <a:prstGeom prst="rect">
            <a:avLst/>
          </a:prstGeom>
        </p:spPr>
        <p:txBody>
          <a:bodyPr wrap="square">
            <a:spAutoFit/>
          </a:bodyPr>
          <a:lstStyle/>
          <a:p>
            <a:pPr algn="ctr"/>
            <a:r>
              <a:rPr kumimoji="1" lang="zh-CN" altLang="en-US" sz="4400" dirty="0">
                <a:solidFill>
                  <a:schemeClr val="bg1"/>
                </a:solidFill>
                <a:latin typeface="+mj-ea"/>
              </a:rPr>
              <a:t>代码运行展示</a:t>
            </a:r>
            <a:endParaRPr kumimoji="1" lang="en-US" altLang="zh-CN" sz="4400" dirty="0">
              <a:solidFill>
                <a:schemeClr val="bg1"/>
              </a:solidFill>
              <a:latin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03</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p:cNvPicPr>
            <a:picLocks noChangeAspect="1"/>
          </p:cNvPicPr>
          <p:nvPr/>
        </p:nvPicPr>
        <p:blipFill>
          <a:blip r:embed="rId3"/>
          <a:stretch>
            <a:fillRect/>
          </a:stretch>
        </p:blipFill>
        <p:spPr>
          <a:xfrm>
            <a:off x="1602105" y="1406525"/>
            <a:ext cx="3877945" cy="5220970"/>
          </a:xfrm>
          <a:prstGeom prst="rect">
            <a:avLst/>
          </a:prstGeom>
        </p:spPr>
      </p:pic>
      <p:pic>
        <p:nvPicPr>
          <p:cNvPr id="7" name="图片 6" descr="Cnn模型和SGD优化器进行测试"/>
          <p:cNvPicPr>
            <a:picLocks noChangeAspect="1"/>
          </p:cNvPicPr>
          <p:nvPr/>
        </p:nvPicPr>
        <p:blipFill>
          <a:blip r:embed="rId4"/>
          <a:stretch>
            <a:fillRect/>
          </a:stretch>
        </p:blipFill>
        <p:spPr>
          <a:xfrm>
            <a:off x="6365875" y="1405890"/>
            <a:ext cx="4724400" cy="5221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CNN</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7" name="图片 6"/>
          <p:cNvPicPr>
            <a:picLocks noChangeAspect="1"/>
          </p:cNvPicPr>
          <p:nvPr/>
        </p:nvPicPr>
        <p:blipFill>
          <a:blip r:embed="rId3"/>
          <a:stretch>
            <a:fillRect/>
          </a:stretch>
        </p:blipFill>
        <p:spPr>
          <a:xfrm>
            <a:off x="1347470" y="1443355"/>
            <a:ext cx="4164330" cy="5184140"/>
          </a:xfrm>
          <a:prstGeom prst="rect">
            <a:avLst/>
          </a:prstGeom>
        </p:spPr>
      </p:pic>
      <p:pic>
        <p:nvPicPr>
          <p:cNvPr id="2" name="图片 1" descr="Cnn模型和Adam优化器进行测试"/>
          <p:cNvPicPr>
            <a:picLocks noChangeAspect="1"/>
          </p:cNvPicPr>
          <p:nvPr/>
        </p:nvPicPr>
        <p:blipFill>
          <a:blip r:embed="rId4"/>
          <a:stretch>
            <a:fillRect/>
          </a:stretch>
        </p:blipFill>
        <p:spPr>
          <a:xfrm>
            <a:off x="6475730" y="1418590"/>
            <a:ext cx="4759325" cy="5208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pic>
        <p:nvPicPr>
          <p:cNvPr id="3" name="图片 2"/>
          <p:cNvPicPr>
            <a:picLocks noChangeAspect="1"/>
          </p:cNvPicPr>
          <p:nvPr/>
        </p:nvPicPr>
        <p:blipFill>
          <a:blip r:embed="rId3"/>
          <a:stretch>
            <a:fillRect/>
          </a:stretch>
        </p:blipFill>
        <p:spPr>
          <a:xfrm>
            <a:off x="7127240" y="141160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sym typeface="+mn-ea"/>
              </a:rPr>
              <a:t>SGD</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5" name="图片 4" descr="使用efficientnet模型和SGD优化器进行训练时的情况"/>
          <p:cNvPicPr>
            <a:picLocks noChangeAspect="1"/>
          </p:cNvPicPr>
          <p:nvPr/>
        </p:nvPicPr>
        <p:blipFill>
          <a:blip r:embed="rId4"/>
          <a:stretch>
            <a:fillRect/>
          </a:stretch>
        </p:blipFill>
        <p:spPr>
          <a:xfrm>
            <a:off x="307975" y="2600960"/>
            <a:ext cx="6753225" cy="269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7328" y="295565"/>
            <a:ext cx="2994538" cy="461665"/>
          </a:xfrm>
          <a:prstGeom prst="rect">
            <a:avLst/>
          </a:prstGeom>
        </p:spPr>
        <p:txBody>
          <a:bodyPr wrap="none">
            <a:spAutoFit/>
          </a:bodyPr>
          <a:lstStyle/>
          <a:p>
            <a:pPr algn="dist"/>
            <a:r>
              <a:rPr kumimoji="1" lang="en-US" altLang="zh-CN" sz="2400" dirty="0">
                <a:solidFill>
                  <a:srgbClr val="273763"/>
                </a:solidFill>
                <a:latin typeface="+mj-ea"/>
              </a:rPr>
              <a:t>Part Ⅲ.</a:t>
            </a:r>
            <a:r>
              <a:rPr kumimoji="1" lang="zh-CN" altLang="en-US" sz="2400" dirty="0">
                <a:solidFill>
                  <a:srgbClr val="273763"/>
                </a:solidFill>
                <a:latin typeface="+mj-ea"/>
              </a:rPr>
              <a:t>代码运行展示</a:t>
            </a:r>
          </a:p>
        </p:txBody>
      </p:sp>
      <p:pic>
        <p:nvPicPr>
          <p:cNvPr id="3" name="图片 2"/>
          <p:cNvPicPr>
            <a:picLocks noChangeAspect="1"/>
          </p:cNvPicPr>
          <p:nvPr/>
        </p:nvPicPr>
        <p:blipFill>
          <a:blip r:embed="rId3"/>
          <a:stretch>
            <a:fillRect/>
          </a:stretch>
        </p:blipFill>
        <p:spPr>
          <a:xfrm>
            <a:off x="7157085" y="1393825"/>
            <a:ext cx="4798695" cy="5153025"/>
          </a:xfrm>
          <a:prstGeom prst="rect">
            <a:avLst/>
          </a:prstGeom>
        </p:spPr>
      </p:pic>
      <p:sp>
        <p:nvSpPr>
          <p:cNvPr id="9" name="文本框 8"/>
          <p:cNvSpPr txBox="1"/>
          <p:nvPr/>
        </p:nvSpPr>
        <p:spPr>
          <a:xfrm>
            <a:off x="2811145" y="767715"/>
            <a:ext cx="6570345" cy="706755"/>
          </a:xfrm>
          <a:prstGeom prst="rect">
            <a:avLst/>
          </a:prstGeom>
          <a:noFill/>
        </p:spPr>
        <p:txBody>
          <a:bodyPr wrap="square" rtlCol="0">
            <a:spAutoFit/>
          </a:bodyPr>
          <a:lstStyle/>
          <a:p>
            <a:pPr algn="ctr"/>
            <a:r>
              <a:rPr kumimoji="1" lang="zh-CN" altLang="en-US" sz="2000" dirty="0">
                <a:gradFill flip="none" rotWithShape="1">
                  <a:gsLst>
                    <a:gs pos="0">
                      <a:srgbClr val="273763"/>
                    </a:gs>
                    <a:gs pos="100000">
                      <a:srgbClr val="5FA69A"/>
                    </a:gs>
                  </a:gsLst>
                  <a:lin ang="2700000" scaled="1"/>
                  <a:tileRect/>
                </a:gradFill>
                <a:latin typeface="+mj-ea"/>
                <a:ea typeface="+mj-ea"/>
                <a:sym typeface="+mn-ea"/>
              </a:rPr>
              <a:t>使用</a:t>
            </a:r>
            <a:r>
              <a:rPr kumimoji="1" lang="en-US" altLang="zh-CN" sz="2000" dirty="0" err="1">
                <a:gradFill flip="none" rotWithShape="1">
                  <a:gsLst>
                    <a:gs pos="0">
                      <a:srgbClr val="273763"/>
                    </a:gs>
                    <a:gs pos="100000">
                      <a:srgbClr val="5FA69A"/>
                    </a:gs>
                  </a:gsLst>
                  <a:lin ang="2700000" scaled="1"/>
                  <a:tileRect/>
                </a:gradFill>
                <a:latin typeface="+mj-ea"/>
                <a:ea typeface="+mj-ea"/>
              </a:rPr>
              <a:t>EfficientNet</a:t>
            </a:r>
            <a:r>
              <a:rPr kumimoji="1" lang="zh-CN" altLang="en-US" sz="2000" dirty="0">
                <a:gradFill flip="none" rotWithShape="1">
                  <a:gsLst>
                    <a:gs pos="0">
                      <a:srgbClr val="273763"/>
                    </a:gs>
                    <a:gs pos="100000">
                      <a:srgbClr val="5FA69A"/>
                    </a:gs>
                  </a:gsLst>
                  <a:lin ang="2700000" scaled="1"/>
                  <a:tileRect/>
                </a:gradFill>
                <a:latin typeface="+mj-ea"/>
                <a:ea typeface="+mj-ea"/>
              </a:rPr>
              <a:t>模型和</a:t>
            </a:r>
            <a:r>
              <a:rPr kumimoji="1" lang="en-US" altLang="zh-CN" sz="2000" dirty="0">
                <a:gradFill flip="none" rotWithShape="1">
                  <a:gsLst>
                    <a:gs pos="0">
                      <a:srgbClr val="273763"/>
                    </a:gs>
                    <a:gs pos="100000">
                      <a:srgbClr val="5FA69A"/>
                    </a:gs>
                  </a:gsLst>
                  <a:lin ang="2700000" scaled="1"/>
                  <a:tileRect/>
                </a:gradFill>
                <a:latin typeface="+mj-ea"/>
                <a:ea typeface="+mj-ea"/>
              </a:rPr>
              <a:t>Adam</a:t>
            </a:r>
            <a:r>
              <a:rPr kumimoji="1" lang="zh-CN" altLang="en-US" sz="2000" dirty="0">
                <a:gradFill flip="none" rotWithShape="1">
                  <a:gsLst>
                    <a:gs pos="0">
                      <a:srgbClr val="273763"/>
                    </a:gs>
                    <a:gs pos="100000">
                      <a:srgbClr val="5FA69A"/>
                    </a:gs>
                  </a:gsLst>
                  <a:lin ang="2700000" scaled="1"/>
                  <a:tileRect/>
                </a:gradFill>
                <a:latin typeface="+mj-ea"/>
                <a:ea typeface="+mj-ea"/>
              </a:rPr>
              <a:t>优化器进行训练</a:t>
            </a:r>
          </a:p>
          <a:p>
            <a:pPr algn="ctr"/>
            <a:r>
              <a:rPr kumimoji="1" lang="zh-CN" altLang="en-US" sz="2000" dirty="0">
                <a:gradFill flip="none" rotWithShape="1">
                  <a:gsLst>
                    <a:gs pos="0">
                      <a:srgbClr val="273763"/>
                    </a:gs>
                    <a:gs pos="100000">
                      <a:srgbClr val="5FA69A"/>
                    </a:gs>
                  </a:gsLst>
                  <a:lin ang="2700000" scaled="1"/>
                  <a:tileRect/>
                </a:gradFill>
                <a:latin typeface="+mj-ea"/>
                <a:ea typeface="+mj-ea"/>
              </a:rPr>
              <a:t>（训练过程</a:t>
            </a:r>
            <a:r>
              <a:rPr kumimoji="1" lang="en-US" altLang="zh-CN" sz="2000" dirty="0">
                <a:gradFill flip="none" rotWithShape="1">
                  <a:gsLst>
                    <a:gs pos="0">
                      <a:srgbClr val="273763"/>
                    </a:gs>
                    <a:gs pos="100000">
                      <a:srgbClr val="5FA69A"/>
                    </a:gs>
                  </a:gsLst>
                  <a:lin ang="2700000" scaled="1"/>
                  <a:tileRect/>
                </a:gradFill>
                <a:latin typeface="+mj-ea"/>
                <a:ea typeface="+mj-ea"/>
              </a:rPr>
              <a:t>/</a:t>
            </a:r>
            <a:r>
              <a:rPr kumimoji="1" lang="zh-CN" altLang="en-US" sz="2000" dirty="0">
                <a:gradFill flip="none" rotWithShape="1">
                  <a:gsLst>
                    <a:gs pos="0">
                      <a:srgbClr val="273763"/>
                    </a:gs>
                    <a:gs pos="100000">
                      <a:srgbClr val="5FA69A"/>
                    </a:gs>
                  </a:gsLst>
                  <a:lin ang="2700000" scaled="1"/>
                  <a:tileRect/>
                </a:gradFill>
                <a:latin typeface="+mj-ea"/>
                <a:ea typeface="+mj-ea"/>
              </a:rPr>
              <a:t>训练结果）</a:t>
            </a:r>
          </a:p>
        </p:txBody>
      </p:sp>
      <p:sp>
        <p:nvSpPr>
          <p:cNvPr id="10" name="文本框 9"/>
          <p:cNvSpPr txBox="1"/>
          <p:nvPr/>
        </p:nvSpPr>
        <p:spPr>
          <a:xfrm>
            <a:off x="473405" y="744353"/>
            <a:ext cx="447558" cy="230832"/>
          </a:xfrm>
          <a:prstGeom prst="rect">
            <a:avLst/>
          </a:prstGeom>
          <a:noFill/>
        </p:spPr>
        <p:txBody>
          <a:bodyPr wrap="none" rtlCol="0">
            <a:spAutoFit/>
          </a:bodyPr>
          <a:lstStyle/>
          <a:p>
            <a:r>
              <a:rPr lang="en-US" altLang="zh-CN" sz="900" dirty="0">
                <a:solidFill>
                  <a:schemeClr val="tx1">
                    <a:lumMod val="50000"/>
                    <a:lumOff val="50000"/>
                  </a:schemeClr>
                </a:solidFill>
                <a:latin typeface="+mn-ea"/>
              </a:rPr>
              <a:t>TEST</a:t>
            </a:r>
            <a:endParaRPr lang="en-GB" altLang="zh-CN" sz="900" dirty="0">
              <a:solidFill>
                <a:schemeClr val="tx1">
                  <a:lumMod val="50000"/>
                  <a:lumOff val="50000"/>
                </a:schemeClr>
              </a:solidFill>
              <a:latin typeface="+mn-ea"/>
            </a:endParaRPr>
          </a:p>
        </p:txBody>
      </p:sp>
      <p:pic>
        <p:nvPicPr>
          <p:cNvPr id="4" name="图片 3" descr="使用efficientnet模型和Adam优化器进行训练时的情况"/>
          <p:cNvPicPr>
            <a:picLocks noChangeAspect="1"/>
          </p:cNvPicPr>
          <p:nvPr/>
        </p:nvPicPr>
        <p:blipFill>
          <a:blip r:embed="rId4"/>
          <a:stretch>
            <a:fillRect/>
          </a:stretch>
        </p:blipFill>
        <p:spPr>
          <a:xfrm>
            <a:off x="248920" y="2513965"/>
            <a:ext cx="6841490" cy="2614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89182" y="3243462"/>
            <a:ext cx="11213636" cy="830997"/>
          </a:xfrm>
          <a:prstGeom prst="rect">
            <a:avLst/>
          </a:prstGeom>
        </p:spPr>
        <p:txBody>
          <a:bodyPr wrap="square">
            <a:spAutoFit/>
          </a:bodyPr>
          <a:lstStyle/>
          <a:p>
            <a:pPr lvl="0" algn="ctr"/>
            <a:r>
              <a:rPr kumimoji="1" lang="zh-CN" altLang="en-US" sz="4800" dirty="0">
                <a:solidFill>
                  <a:schemeClr val="bg1"/>
                </a:solidFill>
                <a:latin typeface="+mj-ea"/>
              </a:rPr>
              <a:t>收获与未来改进方向</a:t>
            </a:r>
            <a:endParaRPr kumimoji="1" lang="en-US" altLang="zh-CN" sz="4800" dirty="0">
              <a:solidFill>
                <a:prstClr val="white"/>
              </a:solidFill>
              <a:latin typeface="思源黑体 CN Bold"/>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037096" cy="769441"/>
          </a:xfrm>
          <a:prstGeom prst="rect">
            <a:avLst/>
          </a:prstGeom>
          <a:noFill/>
        </p:spPr>
        <p:txBody>
          <a:bodyPr wrap="none" rtlCol="0">
            <a:spAutoFit/>
          </a:bodyPr>
          <a:lstStyle/>
          <a:p>
            <a:r>
              <a:rPr kumimoji="1" lang="en-US" altLang="zh-CN" sz="4400" dirty="0">
                <a:solidFill>
                  <a:schemeClr val="bg1"/>
                </a:solidFill>
                <a:latin typeface="+mj-ea"/>
                <a:ea typeface="+mj-ea"/>
              </a:rPr>
              <a:t>PART</a:t>
            </a:r>
            <a:r>
              <a:rPr kumimoji="1" lang="zh-CN" altLang="en-US" sz="4400" dirty="0">
                <a:solidFill>
                  <a:schemeClr val="bg1"/>
                </a:solidFill>
                <a:latin typeface="+mj-ea"/>
                <a:ea typeface="+mj-ea"/>
              </a:rPr>
              <a:t> </a:t>
            </a:r>
            <a:r>
              <a:rPr kumimoji="1" lang="en-US" altLang="zh-CN" sz="4400" dirty="0">
                <a:solidFill>
                  <a:schemeClr val="bg1"/>
                </a:solidFill>
                <a:latin typeface="+mj-ea"/>
                <a:ea typeface="+mj-ea"/>
              </a:rPr>
              <a:t>04</a:t>
            </a:r>
            <a:endParaRPr kumimoji="1" lang="zh-CN" altLang="en-US" sz="4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F17F2-9ED1-5F9F-8045-1153C92C9FA9}"/>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EAB2F88B-3433-51F8-EF74-984422B16145}"/>
              </a:ext>
            </a:extLst>
          </p:cNvPr>
          <p:cNvSpPr/>
          <p:nvPr/>
        </p:nvSpPr>
        <p:spPr>
          <a:xfrm>
            <a:off x="367328" y="325393"/>
            <a:ext cx="3899914" cy="461665"/>
          </a:xfrm>
          <a:prstGeom prst="rect">
            <a:avLst/>
          </a:prstGeom>
        </p:spPr>
        <p:txBody>
          <a:bodyPr wrap="none">
            <a:spAutoFit/>
          </a:bodyPr>
          <a:lstStyle/>
          <a:p>
            <a:pPr algn="dist"/>
            <a:r>
              <a:rPr kumimoji="1" lang="en-US" altLang="zh-CN" sz="2400" dirty="0">
                <a:solidFill>
                  <a:srgbClr val="273763"/>
                </a:solidFill>
                <a:latin typeface="+mj-ea"/>
              </a:rPr>
              <a:t>Part IV. </a:t>
            </a:r>
            <a:r>
              <a:rPr kumimoji="1" lang="zh-CN" altLang="en-US" sz="2400" dirty="0">
                <a:solidFill>
                  <a:srgbClr val="273763"/>
                </a:solidFill>
                <a:latin typeface="+mj-ea"/>
              </a:rPr>
              <a:t>收获与未来改进方向</a:t>
            </a:r>
          </a:p>
        </p:txBody>
      </p:sp>
      <p:sp>
        <p:nvSpPr>
          <p:cNvPr id="12" name="文本框 11">
            <a:extLst>
              <a:ext uri="{FF2B5EF4-FFF2-40B4-BE49-F238E27FC236}">
                <a16:creationId xmlns:a16="http://schemas.microsoft.com/office/drawing/2014/main" id="{E2E826E5-698F-3450-7735-5BD517CAF968}"/>
              </a:ext>
            </a:extLst>
          </p:cNvPr>
          <p:cNvSpPr txBox="1"/>
          <p:nvPr/>
        </p:nvSpPr>
        <p:spPr>
          <a:xfrm>
            <a:off x="567055" y="862965"/>
            <a:ext cx="6096000" cy="521970"/>
          </a:xfrm>
          <a:prstGeom prst="rect">
            <a:avLst/>
          </a:prstGeom>
          <a:noFill/>
        </p:spPr>
        <p:txBody>
          <a:bodyPr wrap="square" rtlCol="0" anchor="t">
            <a:spAutoFit/>
          </a:bodyPr>
          <a:lstStyle/>
          <a:p>
            <a:r>
              <a:rPr kumimoji="1" lang="en-US" altLang="zh-CN" sz="2800" dirty="0" err="1">
                <a:gradFill flip="none" rotWithShape="1">
                  <a:gsLst>
                    <a:gs pos="0">
                      <a:srgbClr val="273763"/>
                    </a:gs>
                    <a:gs pos="100000">
                      <a:srgbClr val="5FA69A"/>
                    </a:gs>
                  </a:gsLst>
                  <a:lin ang="2700000" scaled="1"/>
                  <a:tileRect/>
                </a:gradFill>
                <a:latin typeface="+mj-ea"/>
                <a:ea typeface="+mj-ea"/>
                <a:sym typeface="+mn-ea"/>
              </a:rPr>
              <a:t>EfficientNet</a:t>
            </a:r>
            <a:r>
              <a:rPr kumimoji="1" lang="zh-CN" altLang="en-US" sz="2800" dirty="0">
                <a:gradFill flip="none" rotWithShape="1">
                  <a:gsLst>
                    <a:gs pos="0">
                      <a:srgbClr val="273763"/>
                    </a:gs>
                    <a:gs pos="100000">
                      <a:srgbClr val="5FA69A"/>
                    </a:gs>
                  </a:gsLst>
                  <a:lin ang="2700000" scaled="1"/>
                  <a:tileRect/>
                </a:gradFill>
                <a:latin typeface="+mj-ea"/>
                <a:ea typeface="+mj-ea"/>
                <a:sym typeface="+mn-ea"/>
              </a:rPr>
              <a:t>模型的不同版本</a:t>
            </a:r>
          </a:p>
        </p:txBody>
      </p:sp>
      <p:sp>
        <p:nvSpPr>
          <p:cNvPr id="15" name="文本框 14">
            <a:extLst>
              <a:ext uri="{FF2B5EF4-FFF2-40B4-BE49-F238E27FC236}">
                <a16:creationId xmlns:a16="http://schemas.microsoft.com/office/drawing/2014/main" id="{9BFD0266-A835-CE3E-3634-0C3FB6A8A2A2}"/>
              </a:ext>
            </a:extLst>
          </p:cNvPr>
          <p:cNvSpPr txBox="1"/>
          <p:nvPr/>
        </p:nvSpPr>
        <p:spPr>
          <a:xfrm>
            <a:off x="567055" y="1384935"/>
            <a:ext cx="10186804" cy="1815882"/>
          </a:xfrm>
          <a:prstGeom prst="rect">
            <a:avLst/>
          </a:prstGeom>
          <a:noFill/>
        </p:spPr>
        <p:txBody>
          <a:bodyPr wrap="square" rtlCol="0">
            <a:spAutoFit/>
          </a:bodyPr>
          <a:lstStyle/>
          <a:p>
            <a:r>
              <a:rPr lang="zh-CN" altLang="en-US" sz="1600" dirty="0"/>
              <a:t>由于时间关系，目前我们使用的</a:t>
            </a:r>
            <a:r>
              <a:rPr lang="en-US" altLang="zh-CN" sz="1600" dirty="0" err="1"/>
              <a:t>EfficientNet</a:t>
            </a:r>
            <a:r>
              <a:rPr lang="zh-CN" altLang="en-US" sz="1600" dirty="0"/>
              <a:t>模型为其最初的版本</a:t>
            </a:r>
            <a:r>
              <a:rPr lang="en-US" altLang="zh-CN" sz="1600" dirty="0"/>
              <a:t>EfficientNet-b0</a:t>
            </a:r>
            <a:r>
              <a:rPr lang="zh-CN" altLang="en-US" sz="1600" dirty="0"/>
              <a:t>，它还有</a:t>
            </a:r>
            <a:r>
              <a:rPr lang="en-US" altLang="zh-CN" sz="1600" dirty="0"/>
              <a:t>b1</a:t>
            </a:r>
            <a:r>
              <a:rPr lang="zh-CN" altLang="en-US" sz="1600" dirty="0"/>
              <a:t>至</a:t>
            </a:r>
            <a:r>
              <a:rPr lang="en-US" altLang="zh-CN" sz="1600" dirty="0"/>
              <a:t>b7</a:t>
            </a:r>
            <a:r>
              <a:rPr lang="zh-CN" altLang="en-US" sz="1600" dirty="0"/>
              <a:t>，七个版本没有使用到该项目中。而且在</a:t>
            </a:r>
            <a:r>
              <a:rPr lang="en-US" altLang="zh-CN" sz="1600" dirty="0"/>
              <a:t>2021</a:t>
            </a:r>
            <a:r>
              <a:rPr lang="zh-CN" altLang="en-US" sz="1600" dirty="0"/>
              <a:t>年谷歌的研究人员又推出了</a:t>
            </a:r>
            <a:r>
              <a:rPr lang="en-US" altLang="zh-CN" sz="1600" dirty="0" err="1"/>
              <a:t>EfficientNet</a:t>
            </a:r>
            <a:r>
              <a:rPr lang="en-US" altLang="zh-CN" sz="1600" dirty="0"/>
              <a:t> V2</a:t>
            </a:r>
            <a:r>
              <a:rPr lang="zh-CN" altLang="en-US" sz="1600" dirty="0"/>
              <a:t>，它是</a:t>
            </a:r>
            <a:r>
              <a:rPr lang="en-US" altLang="zh-CN" sz="1600" dirty="0" err="1"/>
              <a:t>EfficientNet</a:t>
            </a:r>
            <a:r>
              <a:rPr lang="zh-CN" altLang="en-US" sz="1600" dirty="0"/>
              <a:t>系列的改进版本。</a:t>
            </a:r>
            <a:endParaRPr lang="en-US" altLang="zh-CN" sz="1600" dirty="0"/>
          </a:p>
          <a:p>
            <a:endParaRPr lang="en-US" altLang="zh-CN" sz="1600" dirty="0"/>
          </a:p>
          <a:p>
            <a:r>
              <a:rPr lang="en-US" altLang="zh-CN" sz="1600" dirty="0"/>
              <a:t>EfficientNetV2</a:t>
            </a:r>
            <a:r>
              <a:rPr lang="zh-CN" altLang="en-US" sz="1600" dirty="0"/>
              <a:t>采用了一种新的神经架构搜索方法，直接考虑模型的训练速度，而不仅仅是最终的评估性能。它还引入了</a:t>
            </a:r>
            <a:r>
              <a:rPr lang="en-US" altLang="zh-CN" sz="1600" dirty="0"/>
              <a:t>Fused-</a:t>
            </a:r>
            <a:r>
              <a:rPr lang="en-US" altLang="zh-CN" sz="1600" dirty="0" err="1"/>
              <a:t>MBConv</a:t>
            </a:r>
            <a:r>
              <a:rPr lang="zh-CN" altLang="en-US" sz="1600" dirty="0"/>
              <a:t>，通过融合扩张卷积和深度可分离卷积，简化了网络结构，减少了计算成本，同时加速了训练过程。在训练过程中，</a:t>
            </a:r>
            <a:r>
              <a:rPr lang="en-US" altLang="zh-CN" sz="1600" dirty="0" err="1"/>
              <a:t>EfficientNet</a:t>
            </a:r>
            <a:r>
              <a:rPr lang="en-US" altLang="zh-CN" sz="1600" dirty="0"/>
              <a:t> V2</a:t>
            </a:r>
            <a:r>
              <a:rPr lang="zh-CN" altLang="en-US" sz="1600" dirty="0"/>
              <a:t>引入了一种新颖的数据增强技术，使得模型可以根据训练阶段自适应调整图像的大小和复杂度，从而提高了模型的泛化能力。</a:t>
            </a:r>
          </a:p>
        </p:txBody>
      </p:sp>
      <p:pic>
        <p:nvPicPr>
          <p:cNvPr id="16" name="图片 15">
            <a:extLst>
              <a:ext uri="{FF2B5EF4-FFF2-40B4-BE49-F238E27FC236}">
                <a16:creationId xmlns:a16="http://schemas.microsoft.com/office/drawing/2014/main" id="{9F1F7ACA-E976-3D18-5F21-51A8178526F1}"/>
              </a:ext>
            </a:extLst>
          </p:cNvPr>
          <p:cNvPicPr>
            <a:picLocks noChangeAspect="1"/>
          </p:cNvPicPr>
          <p:nvPr/>
        </p:nvPicPr>
        <p:blipFill>
          <a:blip r:embed="rId3"/>
          <a:stretch>
            <a:fillRect/>
          </a:stretch>
        </p:blipFill>
        <p:spPr>
          <a:xfrm>
            <a:off x="1890570" y="3352799"/>
            <a:ext cx="8213376" cy="3179808"/>
          </a:xfrm>
          <a:prstGeom prst="rect">
            <a:avLst/>
          </a:prstGeom>
        </p:spPr>
      </p:pic>
    </p:spTree>
    <p:extLst>
      <p:ext uri="{BB962C8B-B14F-4D97-AF65-F5344CB8AC3E}">
        <p14:creationId xmlns:p14="http://schemas.microsoft.com/office/powerpoint/2010/main" val="65142023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006494" y="2966463"/>
            <a:ext cx="8283400" cy="1107996"/>
          </a:xfrm>
          <a:prstGeom prst="rect">
            <a:avLst/>
          </a:prstGeom>
        </p:spPr>
        <p:txBody>
          <a:bodyPr wrap="square">
            <a:spAutoFit/>
          </a:bodyPr>
          <a:lstStyle/>
          <a:p>
            <a:pPr algn="ctr"/>
            <a:r>
              <a:rPr kumimoji="1" lang="zh-CN" altLang="en-US" sz="6600" dirty="0">
                <a:solidFill>
                  <a:schemeClr val="bg1"/>
                </a:solidFill>
                <a:latin typeface="+mj-ea"/>
              </a:rPr>
              <a:t>项目框架及应用场景</a:t>
            </a:r>
            <a:endParaRPr kumimoji="1" lang="en-US" altLang="zh-CN" sz="6600" dirty="0">
              <a:solidFill>
                <a:schemeClr val="bg1"/>
              </a:solidFill>
              <a:latin typeface="+mj-ea"/>
              <a:ea typeface="+mj-ea"/>
            </a:endParaRPr>
          </a:p>
        </p:txBody>
      </p:sp>
      <p:sp>
        <p:nvSpPr>
          <p:cNvPr id="5" name="矩形 4"/>
          <p:cNvSpPr/>
          <p:nvPr/>
        </p:nvSpPr>
        <p:spPr>
          <a:xfrm>
            <a:off x="699247" y="1183343"/>
            <a:ext cx="3695481" cy="1519516"/>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1371600"/>
            <a:ext cx="4612341" cy="1107996"/>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16832" y="1540877"/>
            <a:ext cx="2452916" cy="769441"/>
          </a:xfrm>
          <a:prstGeom prst="rect">
            <a:avLst/>
          </a:prstGeom>
          <a:noFill/>
        </p:spPr>
        <p:txBody>
          <a:bodyPr wrap="none" rtlCol="0">
            <a:spAutoFit/>
          </a:bodyPr>
          <a:lstStyle/>
          <a:p>
            <a:r>
              <a:rPr kumimoji="1" lang="en-US" altLang="zh-CN" sz="4400">
                <a:solidFill>
                  <a:schemeClr val="bg1"/>
                </a:solidFill>
                <a:latin typeface="+mj-ea"/>
                <a:ea typeface="+mj-ea"/>
              </a:rPr>
              <a:t>PART</a:t>
            </a:r>
            <a:r>
              <a:rPr kumimoji="1" lang="zh-CN" altLang="en-US" sz="4400">
                <a:solidFill>
                  <a:schemeClr val="bg1"/>
                </a:solidFill>
                <a:latin typeface="+mj-ea"/>
                <a:ea typeface="+mj-ea"/>
              </a:rPr>
              <a:t> </a:t>
            </a:r>
            <a:r>
              <a:rPr kumimoji="1" lang="en-US" altLang="zh-CN" sz="4400">
                <a:solidFill>
                  <a:schemeClr val="bg1"/>
                </a:solidFill>
                <a:latin typeface="+mj-ea"/>
                <a:ea typeface="+mj-ea"/>
              </a:rPr>
              <a:t>01</a:t>
            </a:r>
            <a:endParaRPr kumimoji="1" lang="zh-CN" altLang="en-US" sz="440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977E19-21F7-08DD-B258-4AE97BA496A9}"/>
              </a:ext>
            </a:extLst>
          </p:cNvPr>
          <p:cNvGrpSpPr/>
          <p:nvPr/>
        </p:nvGrpSpPr>
        <p:grpSpPr>
          <a:xfrm>
            <a:off x="6182578" y="1690809"/>
            <a:ext cx="1708806" cy="1314659"/>
            <a:chOff x="4296228" y="1690809"/>
            <a:chExt cx="1708806" cy="1314659"/>
          </a:xfrm>
        </p:grpSpPr>
        <p:sp>
          <p:nvSpPr>
            <p:cNvPr id="4" name="사각형: 둥근 모서리 13"/>
            <p:cNvSpPr/>
            <p:nvPr/>
          </p:nvSpPr>
          <p:spPr>
            <a:xfrm>
              <a:off x="4296228"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0376" y="1992318"/>
              <a:ext cx="1125795" cy="675478"/>
            </a:xfrm>
            <a:prstGeom prst="rect">
              <a:avLst/>
            </a:prstGeom>
          </p:spPr>
        </p:pic>
      </p:grpSp>
      <p:grpSp>
        <p:nvGrpSpPr>
          <p:cNvPr id="2" name="组合 1">
            <a:extLst>
              <a:ext uri="{FF2B5EF4-FFF2-40B4-BE49-F238E27FC236}">
                <a16:creationId xmlns:a16="http://schemas.microsoft.com/office/drawing/2014/main" id="{936F9541-9AAE-8B15-6D0F-E2D360445FCB}"/>
              </a:ext>
            </a:extLst>
          </p:cNvPr>
          <p:cNvGrpSpPr/>
          <p:nvPr/>
        </p:nvGrpSpPr>
        <p:grpSpPr>
          <a:xfrm>
            <a:off x="4267242" y="3847244"/>
            <a:ext cx="1708806" cy="1314659"/>
            <a:chOff x="6215994" y="1690809"/>
            <a:chExt cx="1708806" cy="1314659"/>
          </a:xfrm>
        </p:grpSpPr>
        <p:sp>
          <p:nvSpPr>
            <p:cNvPr id="5" name="사각형: 둥근 모서리 14"/>
            <p:cNvSpPr/>
            <p:nvPr/>
          </p:nvSpPr>
          <p:spPr>
            <a:xfrm>
              <a:off x="6215994" y="1690809"/>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dirty="0">
                <a:solidFill>
                  <a:srgbClr val="000334"/>
                </a:solidFill>
                <a:latin typeface="+mj-lt"/>
              </a:endParaRPr>
            </a:p>
          </p:txBody>
        </p:sp>
        <p:pic>
          <p:nvPicPr>
            <p:cNvPr id="9" name="그래픽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703196" y="1881164"/>
              <a:ext cx="760870" cy="760870"/>
            </a:xfrm>
            <a:prstGeom prst="rect">
              <a:avLst/>
            </a:prstGeom>
          </p:spPr>
        </p:pic>
      </p:grpSp>
      <p:grpSp>
        <p:nvGrpSpPr>
          <p:cNvPr id="36" name="组合 35">
            <a:extLst>
              <a:ext uri="{FF2B5EF4-FFF2-40B4-BE49-F238E27FC236}">
                <a16:creationId xmlns:a16="http://schemas.microsoft.com/office/drawing/2014/main" id="{D6065237-C224-8119-AF95-C1B734343E0A}"/>
              </a:ext>
            </a:extLst>
          </p:cNvPr>
          <p:cNvGrpSpPr/>
          <p:nvPr/>
        </p:nvGrpSpPr>
        <p:grpSpPr>
          <a:xfrm>
            <a:off x="6164030" y="3847244"/>
            <a:ext cx="1708806" cy="1314659"/>
            <a:chOff x="4296228" y="3847244"/>
            <a:chExt cx="1708806" cy="1314659"/>
          </a:xfrm>
        </p:grpSpPr>
        <p:sp>
          <p:nvSpPr>
            <p:cNvPr id="6" name="사각형: 둥근 모서리 18"/>
            <p:cNvSpPr/>
            <p:nvPr/>
          </p:nvSpPr>
          <p:spPr>
            <a:xfrm>
              <a:off x="4296228" y="3847244"/>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10" name="그래픽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6407" y="4100166"/>
              <a:ext cx="762786" cy="740993"/>
            </a:xfrm>
            <a:prstGeom prst="rect">
              <a:avLst/>
            </a:prstGeom>
          </p:spPr>
        </p:pic>
      </p:grpSp>
      <p:sp>
        <p:nvSpPr>
          <p:cNvPr id="17" name="文本框 16"/>
          <p:cNvSpPr txBox="1"/>
          <p:nvPr/>
        </p:nvSpPr>
        <p:spPr>
          <a:xfrm>
            <a:off x="2446737" y="3945170"/>
            <a:ext cx="1639057"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Adam</a:t>
            </a:r>
          </a:p>
        </p:txBody>
      </p:sp>
      <p:sp>
        <p:nvSpPr>
          <p:cNvPr id="18" name="文本框 17"/>
          <p:cNvSpPr txBox="1"/>
          <p:nvPr/>
        </p:nvSpPr>
        <p:spPr>
          <a:xfrm>
            <a:off x="8203517" y="1049052"/>
            <a:ext cx="1293775"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训练设备</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文本框 18"/>
          <p:cNvSpPr txBox="1"/>
          <p:nvPr/>
        </p:nvSpPr>
        <p:spPr>
          <a:xfrm>
            <a:off x="8272722" y="3952474"/>
            <a:ext cx="1708806"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优化器</a:t>
            </a:r>
            <a:r>
              <a:rPr lang="en-US" altLang="zh-CN" dirty="0">
                <a:latin typeface="Arial" panose="020B0604020202020204" pitchFamily="34" charset="0"/>
                <a:ea typeface="思源黑体 CN Regular" panose="020B0500000000000000" pitchFamily="34" charset="-122"/>
                <a:cs typeface="+mn-ea"/>
                <a:sym typeface="Arial" panose="020B0604020202020204" pitchFamily="34" charset="0"/>
              </a:rPr>
              <a:t>SGD</a:t>
            </a:r>
            <a:endParaRPr lang="zh-CN" altLang="en-US"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p:cNvSpPr txBox="1"/>
          <p:nvPr/>
        </p:nvSpPr>
        <p:spPr>
          <a:xfrm>
            <a:off x="642065" y="4324317"/>
            <a:ext cx="3568489" cy="1879745"/>
          </a:xfrm>
          <a:prstGeom prst="rect">
            <a:avLst/>
          </a:prstGeom>
          <a:noFill/>
        </p:spPr>
        <p:txBody>
          <a:bodyPr wrap="square" rtlCol="0">
            <a:spAutoFit/>
          </a:bodyPr>
          <a:lstStyle/>
          <a:p>
            <a:pPr>
              <a:lnSpc>
                <a:spcPct val="120000"/>
              </a:lnSpc>
            </a:pP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是一种自适应学习率的优化算法，结合了动量梯度下降和 </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RMSprop </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算法的思想。它通过自适应地调整每个参数的学习率，从而在训练过程中加速收敛。所以</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优化器的初始学习率可以随意设置，且性能更好，不过因此</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相对于</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更复杂，训练时间可能更长。</a:t>
            </a:r>
          </a:p>
        </p:txBody>
      </p:sp>
      <p:sp>
        <p:nvSpPr>
          <p:cNvPr id="22" name="文本框 21"/>
          <p:cNvSpPr txBox="1"/>
          <p:nvPr/>
        </p:nvSpPr>
        <p:spPr>
          <a:xfrm>
            <a:off x="8201195" y="1467529"/>
            <a:ext cx="3471260" cy="1247008"/>
          </a:xfrm>
          <a:prstGeom prst="rect">
            <a:avLst/>
          </a:prstGeom>
          <a:noFill/>
        </p:spPr>
        <p:txBody>
          <a:bodyPr wrap="square" rtlCol="0">
            <a:spAutoFit/>
          </a:bodyPr>
          <a:lstStyle/>
          <a:p>
            <a:pPr>
              <a:lnSpc>
                <a:spcPct val="120000"/>
              </a:lnSpc>
            </a:pP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要使用</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NVIDIA</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以外的显卡（如</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AMD</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显卡）进行加速训练，需要下载包</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directml</a:t>
            </a:r>
            <a:r>
              <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，比如</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pip install torch </a:t>
            </a:r>
            <a:r>
              <a:rPr lang="en-US" altLang="zh-CN" sz="16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torchvision</a:t>
            </a:r>
            <a:r>
              <a:rPr lang="en-US" altLang="zh-CN"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==0.18.1</a:t>
            </a:r>
            <a:endParaRPr lang="zh-CN" altLang="en-US" sz="16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3" name="文本框 22"/>
          <p:cNvSpPr txBox="1"/>
          <p:nvPr/>
        </p:nvSpPr>
        <p:spPr>
          <a:xfrm>
            <a:off x="8272722" y="4314502"/>
            <a:ext cx="3604646"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对于每次前向传递，都会从总的数据集中随机选择一批数据，即批次大小</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。如果学习率不是变化的话，</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SGD</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的初始学习率需要设置较小一点，否则可能会导致模型在最优解附近来回振荡，无法稳定地收敛到最优解‌‌，使得训练过程不稳定。但学习率过小也会导致其收敛速度变慢，训练过程边长等问题，所以其性能比</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Adam</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略微差一点。</a:t>
            </a:r>
          </a:p>
        </p:txBody>
      </p:sp>
      <p:sp>
        <p:nvSpPr>
          <p:cNvPr id="24" name="矩形 23"/>
          <p:cNvSpPr/>
          <p:nvPr/>
        </p:nvSpPr>
        <p:spPr>
          <a:xfrm>
            <a:off x="367328" y="325393"/>
            <a:ext cx="3899914" cy="461665"/>
          </a:xfrm>
          <a:prstGeom prst="rect">
            <a:avLst/>
          </a:prstGeom>
        </p:spPr>
        <p:txBody>
          <a:bodyPr wrap="none">
            <a:spAutoFit/>
          </a:bodyPr>
          <a:lstStyle/>
          <a:p>
            <a:pPr algn="dist"/>
            <a:r>
              <a:rPr kumimoji="1" lang="en-US" altLang="zh-CN" sz="2400" dirty="0">
                <a:solidFill>
                  <a:srgbClr val="273763"/>
                </a:solidFill>
                <a:latin typeface="+mj-ea"/>
              </a:rPr>
              <a:t>Part IV. </a:t>
            </a:r>
            <a:r>
              <a:rPr kumimoji="1" lang="zh-CN" altLang="en-US" sz="2400" dirty="0">
                <a:solidFill>
                  <a:srgbClr val="273763"/>
                </a:solidFill>
                <a:latin typeface="+mj-ea"/>
              </a:rPr>
              <a:t>收获与未来改进方向</a:t>
            </a:r>
          </a:p>
        </p:txBody>
      </p:sp>
      <p:grpSp>
        <p:nvGrpSpPr>
          <p:cNvPr id="35" name="组合 34">
            <a:extLst>
              <a:ext uri="{FF2B5EF4-FFF2-40B4-BE49-F238E27FC236}">
                <a16:creationId xmlns:a16="http://schemas.microsoft.com/office/drawing/2014/main" id="{A97D2269-8E43-A06B-FBA3-DB49EE8DBD4C}"/>
              </a:ext>
            </a:extLst>
          </p:cNvPr>
          <p:cNvGrpSpPr/>
          <p:nvPr/>
        </p:nvGrpSpPr>
        <p:grpSpPr>
          <a:xfrm>
            <a:off x="4265756" y="1690809"/>
            <a:ext cx="1708806" cy="1314659"/>
            <a:chOff x="6215994" y="3847243"/>
            <a:chExt cx="1708806" cy="1314659"/>
          </a:xfrm>
        </p:grpSpPr>
        <p:sp>
          <p:nvSpPr>
            <p:cNvPr id="7" name="사각형: 둥근 모서리 20"/>
            <p:cNvSpPr/>
            <p:nvPr/>
          </p:nvSpPr>
          <p:spPr>
            <a:xfrm>
              <a:off x="6215994" y="3847243"/>
              <a:ext cx="1708806" cy="1314659"/>
            </a:xfrm>
            <a:prstGeom prst="roundRect">
              <a:avLst/>
            </a:prstGeom>
            <a:gradFill flip="none" rotWithShape="1">
              <a:gsLst>
                <a:gs pos="0">
                  <a:srgbClr val="273763"/>
                </a:gs>
                <a:gs pos="100000">
                  <a:srgbClr val="5FA69A"/>
                </a:gs>
              </a:gsLst>
              <a:lin ang="2700000" scaled="1"/>
              <a:tileRect/>
            </a:gra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grpSp>
          <p:nvGrpSpPr>
            <p:cNvPr id="26" name="Group 114"/>
            <p:cNvGrpSpPr/>
            <p:nvPr/>
          </p:nvGrpSpPr>
          <p:grpSpPr>
            <a:xfrm>
              <a:off x="6703196" y="4067895"/>
              <a:ext cx="835663" cy="702395"/>
              <a:chOff x="4411663" y="2727325"/>
              <a:chExt cx="552451" cy="476251"/>
            </a:xfrm>
            <a:solidFill>
              <a:schemeClr val="bg1"/>
            </a:solidFill>
          </p:grpSpPr>
          <p:sp>
            <p:nvSpPr>
              <p:cNvPr id="27" name="Freeform 153"/>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Freeform 154"/>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9" name="Freeform 155"/>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0" name="Freeform 156"/>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sp>
        <p:nvSpPr>
          <p:cNvPr id="11" name="文本框 10">
            <a:extLst>
              <a:ext uri="{FF2B5EF4-FFF2-40B4-BE49-F238E27FC236}">
                <a16:creationId xmlns:a16="http://schemas.microsoft.com/office/drawing/2014/main" id="{125696EB-66E8-2C11-C3DF-EC6AC7F84628}"/>
              </a:ext>
            </a:extLst>
          </p:cNvPr>
          <p:cNvSpPr txBox="1"/>
          <p:nvPr/>
        </p:nvSpPr>
        <p:spPr>
          <a:xfrm>
            <a:off x="2426309" y="1049052"/>
            <a:ext cx="2029782"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与其他模型的对比</a:t>
            </a:r>
            <a:endParaRPr lang="en-US" altLang="zh-CN"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1ACD00C-515B-228E-8D39-717BBC2E387A}"/>
              </a:ext>
            </a:extLst>
          </p:cNvPr>
          <p:cNvSpPr txBox="1"/>
          <p:nvPr/>
        </p:nvSpPr>
        <p:spPr>
          <a:xfrm>
            <a:off x="484138" y="1554024"/>
            <a:ext cx="3568489" cy="2138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该项目只有我们自己构建的模型进行对比，没有与别人构建好的模型进行各种对比，如</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Vgg16</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400" dirty="0" err="1">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ResNet</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和</a:t>
            </a:r>
            <a:r>
              <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Inception</a:t>
            </a: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等模型。可以加入与这些模型在实战中的对比。</a:t>
            </a: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endParaRPr lang="en-US" altLang="zh-CN"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此外，未来还可以通过迁移学习的方法将别人训练好的模型拿来训练，以提升训练速度和效果。</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2737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517276" y="1559859"/>
            <a:ext cx="8969189" cy="3939988"/>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2407024"/>
            <a:ext cx="10448365" cy="2245659"/>
          </a:xfrm>
          <a:prstGeom prst="rect">
            <a:avLst/>
          </a:prstGeom>
          <a:gradFill flip="none" rotWithShape="1">
            <a:gsLst>
              <a:gs pos="0">
                <a:srgbClr val="273763"/>
              </a:gs>
              <a:gs pos="100000">
                <a:srgbClr val="5FA6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0540253" y="2407023"/>
            <a:ext cx="896471" cy="2245659"/>
          </a:xfrm>
          <a:prstGeom prst="rect">
            <a:avLst/>
          </a:prstGeom>
          <a:solidFill>
            <a:srgbClr val="5FA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869142" y="3068187"/>
            <a:ext cx="4190571" cy="923330"/>
          </a:xfrm>
          <a:prstGeom prst="rect">
            <a:avLst/>
          </a:prstGeom>
          <a:noFill/>
        </p:spPr>
        <p:txBody>
          <a:bodyPr wrap="none" rtlCol="0">
            <a:spAutoFit/>
          </a:bodyPr>
          <a:lstStyle/>
          <a:p>
            <a:r>
              <a:rPr kumimoji="1" lang="en-US" altLang="zh-CN" sz="5400" dirty="0">
                <a:solidFill>
                  <a:schemeClr val="bg1"/>
                </a:solidFill>
                <a:latin typeface="+mj-ea"/>
                <a:ea typeface="+mj-ea"/>
              </a:rPr>
              <a:t>THANK</a:t>
            </a:r>
            <a:r>
              <a:rPr kumimoji="1" lang="zh-CN" altLang="en-US" sz="5400" dirty="0">
                <a:solidFill>
                  <a:schemeClr val="bg1"/>
                </a:solidFill>
                <a:latin typeface="+mj-ea"/>
                <a:ea typeface="+mj-ea"/>
              </a:rPr>
              <a:t> </a:t>
            </a:r>
            <a:r>
              <a:rPr kumimoji="1" lang="en-US" altLang="zh-CN" sz="5400" dirty="0">
                <a:solidFill>
                  <a:schemeClr val="bg1"/>
                </a:solidFill>
                <a:latin typeface="+mj-ea"/>
                <a:ea typeface="+mj-ea"/>
              </a:rPr>
              <a:t>YOU</a:t>
            </a:r>
            <a:endParaRPr kumimoji="1" lang="zh-CN" altLang="en-US" sz="5400" dirty="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151549" y="1979313"/>
            <a:ext cx="6355252" cy="4480842"/>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在数字金融时代，远程开户已成为银行业务的重要组成部分。然而，随着深度伪造技术的快速发展，传统的身份认证方式面临严峻挑战。</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犯罪分子可能利用</a:t>
            </a:r>
            <a:r>
              <a:rPr kumimoji="1" lang="en-US" altLang="zh-CN" sz="1600" dirty="0">
                <a:solidFill>
                  <a:schemeClr val="tx1">
                    <a:lumMod val="75000"/>
                    <a:lumOff val="25000"/>
                  </a:schemeClr>
                </a:solidFill>
                <a:latin typeface="+mn-ea"/>
                <a:cs typeface="+mn-ea"/>
                <a:sym typeface="+mn-lt"/>
              </a:rPr>
              <a:t>GAN</a:t>
            </a:r>
            <a:r>
              <a:rPr kumimoji="1" lang="zh-CN" altLang="en-US" sz="1600" dirty="0">
                <a:solidFill>
                  <a:schemeClr val="tx1">
                    <a:lumMod val="75000"/>
                    <a:lumOff val="25000"/>
                  </a:schemeClr>
                </a:solidFill>
                <a:latin typeface="+mn-ea"/>
                <a:cs typeface="+mn-ea"/>
                <a:sym typeface="+mn-lt"/>
              </a:rPr>
              <a:t>（生成对抗网络）等技术生成高度逼真的身份证照片或视频，绕过传统的人脸识别系统。</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深度伪造检测技术通过分析图像</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视频的细微特征，如光照一致性、面部微表情的自然度、图像噪声分布等多个维度，建立多层防护机制。该技术不仅能实时识别</a:t>
            </a:r>
            <a:r>
              <a:rPr kumimoji="1" lang="en-US" altLang="zh-CN" sz="1600" dirty="0" err="1">
                <a:solidFill>
                  <a:schemeClr val="tx1">
                    <a:lumMod val="75000"/>
                    <a:lumOff val="25000"/>
                  </a:schemeClr>
                </a:solidFill>
                <a:latin typeface="+mn-ea"/>
                <a:cs typeface="+mn-ea"/>
                <a:sym typeface="+mn-lt"/>
              </a:rPr>
              <a:t>DeepFake</a:t>
            </a:r>
            <a:r>
              <a:rPr kumimoji="1" lang="zh-CN" altLang="en-US" sz="1600" dirty="0">
                <a:solidFill>
                  <a:schemeClr val="tx1">
                    <a:lumMod val="75000"/>
                    <a:lumOff val="25000"/>
                  </a:schemeClr>
                </a:solidFill>
                <a:latin typeface="+mn-ea"/>
                <a:cs typeface="+mn-ea"/>
                <a:sym typeface="+mn-lt"/>
              </a:rPr>
              <a:t>生成的虚假面部特征，还能通过活体检测确保用户是实时在线的真实个体。这对保护银行系统安全、预防身份盗用、维护金融秩序具有重要意义，同时也能显著降低银行的运营风险和合规成本。</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银行远程开户验证</a:t>
            </a:r>
          </a:p>
        </p:txBody>
      </p:sp>
      <p:pic>
        <p:nvPicPr>
          <p:cNvPr id="9" name="图片 8"/>
          <p:cNvPicPr>
            <a:picLocks noChangeAspect="1"/>
          </p:cNvPicPr>
          <p:nvPr/>
        </p:nvPicPr>
        <p:blipFill>
          <a:blip r:embed="rId3"/>
          <a:stretch>
            <a:fillRect/>
          </a:stretch>
        </p:blipFill>
        <p:spPr>
          <a:xfrm>
            <a:off x="473405" y="590298"/>
            <a:ext cx="4400176" cy="6600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434025" y="1820213"/>
            <a:ext cx="6401660" cy="4480842"/>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移动支付的普及带来了巨大的安全挑战。特别是在生物特征支付领域，面部识别支付因其便捷性而广受欢迎。</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然而，深度学习技术的发展使得攻击者可以通过收集目标用户的社交媒体照片，利用深度伪造技术生成高质量的</a:t>
            </a:r>
            <a:r>
              <a:rPr kumimoji="1" lang="en-US" altLang="zh-CN" sz="1600" dirty="0">
                <a:solidFill>
                  <a:schemeClr val="tx1">
                    <a:lumMod val="75000"/>
                    <a:lumOff val="25000"/>
                  </a:schemeClr>
                </a:solidFill>
                <a:latin typeface="+mn-ea"/>
                <a:cs typeface="+mn-ea"/>
                <a:sym typeface="+mn-lt"/>
              </a:rPr>
              <a:t>3D</a:t>
            </a:r>
            <a:r>
              <a:rPr kumimoji="1" lang="zh-CN" altLang="en-US" sz="1600" dirty="0">
                <a:solidFill>
                  <a:schemeClr val="tx1">
                    <a:lumMod val="75000"/>
                    <a:lumOff val="25000"/>
                  </a:schemeClr>
                </a:solidFill>
                <a:latin typeface="+mn-ea"/>
                <a:cs typeface="+mn-ea"/>
                <a:sym typeface="+mn-lt"/>
              </a:rPr>
              <a:t>面部模型。</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为应对这一威胁，现代支付系统需要配备先进的深度伪造检测技术，该技术通过分析面部纹理的连续性、皮肤反光特性、面部器官协调性等特征，结合深度学习算法建立多维度的安全验证体系。</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同时，还可通过引入随机化的动作验证、多角度采样等技术手段，有效防止预录制视频的重放攻击，确保支付过程的安全性。</a:t>
            </a:r>
          </a:p>
        </p:txBody>
      </p:sp>
      <p:sp>
        <p:nvSpPr>
          <p:cNvPr id="4" name="文本框 3"/>
          <p:cNvSpPr txBox="1"/>
          <p:nvPr/>
        </p:nvSpPr>
        <p:spPr>
          <a:xfrm>
            <a:off x="6227275" y="1262390"/>
            <a:ext cx="2339102"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支付安全验证</a:t>
            </a:r>
          </a:p>
        </p:txBody>
      </p:sp>
      <p:pic>
        <p:nvPicPr>
          <p:cNvPr id="6" name="图片 5"/>
          <p:cNvPicPr>
            <a:picLocks noChangeAspect="1"/>
          </p:cNvPicPr>
          <p:nvPr/>
        </p:nvPicPr>
        <p:blipFill>
          <a:blip r:embed="rId3"/>
          <a:stretch>
            <a:fillRect/>
          </a:stretch>
        </p:blipFill>
        <p:spPr>
          <a:xfrm>
            <a:off x="1020777" y="244722"/>
            <a:ext cx="4245703" cy="6368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235601" y="1979313"/>
            <a:ext cx="6690235" cy="4111510"/>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在线教育的蓬勃发展对远程考试监控提出了更高要求。</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但是，不法分子可能利用预先录制的视频流或实时生成的深度伪造视频来规避监考系统。</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先进的深度伪造检测技术通过分析视频流的时间连续性、环境光照变化、音视频同步性等特征，结合机器学习算法，建立实时监控体系。</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使用深度人脸识别系统，不仅能识别预录制视频的播放，还能通过分析考生面部表情、眼动轨迹等微观特征，判断是否存在替考行为。同时，系统还具备环境声音分析、屏幕活动监控等功能，全方位保障考试的公平性。</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在线教育考试监考</a:t>
            </a:r>
          </a:p>
        </p:txBody>
      </p:sp>
      <p:pic>
        <p:nvPicPr>
          <p:cNvPr id="6" name="图片 5"/>
          <p:cNvPicPr>
            <a:picLocks noChangeAspect="1"/>
          </p:cNvPicPr>
          <p:nvPr/>
        </p:nvPicPr>
        <p:blipFill>
          <a:blip r:embed="rId3"/>
          <a:stretch>
            <a:fillRect/>
          </a:stretch>
        </p:blipFill>
        <p:spPr>
          <a:xfrm>
            <a:off x="1467574" y="1040866"/>
            <a:ext cx="3322385" cy="4983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8" name="文本框 7"/>
          <p:cNvSpPr txBox="1"/>
          <p:nvPr/>
        </p:nvSpPr>
        <p:spPr>
          <a:xfrm>
            <a:off x="5559918" y="1975280"/>
            <a:ext cx="5734854" cy="4111510"/>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mn-ea"/>
                <a:cs typeface="+mn-ea"/>
                <a:sym typeface="+mn-lt"/>
              </a:rPr>
              <a:t>社交媒体平台面临着前所未有的内容真实性挑战。深度伪造技术使得造假成本大幅降低，虚假信息传播速度加快。</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现代内容审核系统需要配备高效的深度伪造检测技术，通过分析视频编码特征、压缩痕迹、元数据一致性等技术指标，快速识别可疑内容。</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而通过使用深度人脸识别系统，可利用多模态分析方法，结合音频频谱分析、唇语同步检测、语音特征提取等技术，全面评估内容的真实性。同时，通过建立大规模的深度伪造样本库，不断优化检测算法，可进一步提高系统的准确率和鲁棒性。</a:t>
            </a:r>
          </a:p>
        </p:txBody>
      </p:sp>
      <p:sp>
        <p:nvSpPr>
          <p:cNvPr id="4" name="文本框 3"/>
          <p:cNvSpPr txBox="1"/>
          <p:nvPr/>
        </p:nvSpPr>
        <p:spPr>
          <a:xfrm>
            <a:off x="6227275" y="1262390"/>
            <a:ext cx="3057247"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社交媒体内容审核</a:t>
            </a:r>
          </a:p>
        </p:txBody>
      </p:sp>
      <p:pic>
        <p:nvPicPr>
          <p:cNvPr id="6" name="图片 5"/>
          <p:cNvPicPr>
            <a:picLocks noChangeAspect="1"/>
          </p:cNvPicPr>
          <p:nvPr/>
        </p:nvPicPr>
        <p:blipFill>
          <a:blip r:embed="rId3"/>
          <a:stretch>
            <a:fillRect/>
          </a:stretch>
        </p:blipFill>
        <p:spPr>
          <a:xfrm>
            <a:off x="547930" y="359466"/>
            <a:ext cx="4719095" cy="70786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704860"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应用场景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金融、支付、教育、社媒</a:t>
            </a:r>
            <a:endParaRPr lang="en-GB" altLang="zh-CN" sz="1600" dirty="0">
              <a:solidFill>
                <a:schemeClr val="tx1">
                  <a:lumMod val="50000"/>
                  <a:lumOff val="50000"/>
                </a:schemeClr>
              </a:solidFill>
              <a:latin typeface="+mn-ea"/>
            </a:endParaRPr>
          </a:p>
        </p:txBody>
      </p:sp>
      <p:sp>
        <p:nvSpPr>
          <p:cNvPr id="4" name="文本框 3"/>
          <p:cNvSpPr txBox="1"/>
          <p:nvPr/>
        </p:nvSpPr>
        <p:spPr>
          <a:xfrm>
            <a:off x="1306379" y="3345116"/>
            <a:ext cx="1261884"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以及：</a:t>
            </a:r>
          </a:p>
        </p:txBody>
      </p:sp>
      <p:pic>
        <p:nvPicPr>
          <p:cNvPr id="5" name="图片 4"/>
          <p:cNvPicPr>
            <a:picLocks noChangeAspect="1"/>
          </p:cNvPicPr>
          <p:nvPr/>
        </p:nvPicPr>
        <p:blipFill>
          <a:blip r:embed="rId3"/>
          <a:stretch>
            <a:fillRect/>
          </a:stretch>
        </p:blipFill>
        <p:spPr>
          <a:xfrm>
            <a:off x="2735061" y="879382"/>
            <a:ext cx="6721877" cy="5454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956" y="359466"/>
            <a:ext cx="3986797" cy="461665"/>
          </a:xfrm>
          <a:prstGeom prst="rect">
            <a:avLst/>
          </a:prstGeom>
        </p:spPr>
        <p:txBody>
          <a:bodyPr wrap="none">
            <a:spAutoFit/>
          </a:bodyPr>
          <a:lstStyle/>
          <a:p>
            <a:pPr algn="dist"/>
            <a:r>
              <a:rPr kumimoji="1" lang="en-US" altLang="zh-CN" sz="2400" dirty="0">
                <a:solidFill>
                  <a:srgbClr val="273763"/>
                </a:solidFill>
                <a:latin typeface="+mj-ea"/>
              </a:rPr>
              <a:t>Part Ⅰ. </a:t>
            </a:r>
            <a:r>
              <a:rPr kumimoji="1" lang="zh-CN" altLang="en-US" sz="2400" dirty="0">
                <a:solidFill>
                  <a:srgbClr val="273763"/>
                </a:solidFill>
                <a:latin typeface="+mj-ea"/>
              </a:rPr>
              <a:t>项目框架及应用场景</a:t>
            </a:r>
          </a:p>
        </p:txBody>
      </p:sp>
      <p:sp>
        <p:nvSpPr>
          <p:cNvPr id="3" name="文本框 2"/>
          <p:cNvSpPr txBox="1"/>
          <p:nvPr/>
        </p:nvSpPr>
        <p:spPr>
          <a:xfrm>
            <a:off x="473405" y="744353"/>
            <a:ext cx="3204147" cy="338554"/>
          </a:xfrm>
          <a:prstGeom prst="rect">
            <a:avLst/>
          </a:prstGeom>
          <a:noFill/>
        </p:spPr>
        <p:txBody>
          <a:bodyPr wrap="none" rtlCol="0">
            <a:spAutoFit/>
          </a:bodyPr>
          <a:lstStyle/>
          <a:p>
            <a:r>
              <a:rPr lang="zh-CN" altLang="en-US" sz="1600" dirty="0">
                <a:solidFill>
                  <a:schemeClr val="tx1">
                    <a:lumMod val="50000"/>
                    <a:lumOff val="50000"/>
                  </a:schemeClr>
                </a:solidFill>
                <a:latin typeface="+mn-ea"/>
              </a:rPr>
              <a:t>项目框架</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ModelTools</a:t>
            </a:r>
            <a:r>
              <a:rPr lang="zh-CN" altLang="en-US" sz="1600" dirty="0">
                <a:solidFill>
                  <a:schemeClr val="tx1">
                    <a:lumMod val="50000"/>
                    <a:lumOff val="50000"/>
                  </a:schemeClr>
                </a:solidFill>
                <a:latin typeface="+mn-ea"/>
              </a:rPr>
              <a:t>工作流</a:t>
            </a:r>
            <a:endParaRPr lang="en-GB" altLang="zh-CN" sz="1600" dirty="0">
              <a:solidFill>
                <a:schemeClr val="tx1">
                  <a:lumMod val="50000"/>
                  <a:lumOff val="50000"/>
                </a:schemeClr>
              </a:solidFill>
              <a:latin typeface="+mn-ea"/>
            </a:endParaRPr>
          </a:p>
        </p:txBody>
      </p:sp>
      <p:sp>
        <p:nvSpPr>
          <p:cNvPr id="8" name="文本框 7"/>
          <p:cNvSpPr txBox="1"/>
          <p:nvPr/>
        </p:nvSpPr>
        <p:spPr>
          <a:xfrm>
            <a:off x="6197300" y="1692963"/>
            <a:ext cx="5535353" cy="4111510"/>
          </a:xfrm>
          <a:prstGeom prst="rect">
            <a:avLst/>
          </a:prstGeom>
          <a:noFill/>
        </p:spPr>
        <p:txBody>
          <a:bodyPr wrap="square" rtlCol="0">
            <a:spAutoFit/>
          </a:bodyPr>
          <a:lstStyle/>
          <a:p>
            <a:pPr>
              <a:lnSpc>
                <a:spcPct val="150000"/>
              </a:lnSpc>
            </a:pPr>
            <a:r>
              <a:rPr kumimoji="1" lang="en-US" altLang="zh-CN" sz="1600" dirty="0" err="1">
                <a:solidFill>
                  <a:schemeClr val="tx1">
                    <a:lumMod val="75000"/>
                    <a:lumOff val="25000"/>
                  </a:schemeClr>
                </a:solidFill>
                <a:latin typeface="+mn-ea"/>
                <a:cs typeface="+mn-ea"/>
                <a:sym typeface="+mn-lt"/>
              </a:rPr>
              <a:t>ModelTools</a:t>
            </a:r>
            <a:r>
              <a:rPr kumimoji="1" lang="zh-CN" altLang="en-US" sz="1600" dirty="0">
                <a:solidFill>
                  <a:schemeClr val="tx1">
                    <a:lumMod val="75000"/>
                    <a:lumOff val="25000"/>
                  </a:schemeClr>
                </a:solidFill>
                <a:latin typeface="+mn-ea"/>
                <a:cs typeface="+mn-ea"/>
                <a:sym typeface="+mn-lt"/>
              </a:rPr>
              <a:t>工作流程主要包含三条并行工作流：</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数据预处理流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负责数据清洗、增强和标准化，以及训练测试数据集准备；</a:t>
            </a: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模型构建流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专注于模型选择、预训练加载和结构调整；</a:t>
            </a: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b="1" dirty="0">
                <a:solidFill>
                  <a:schemeClr val="tx1">
                    <a:lumMod val="75000"/>
                    <a:lumOff val="25000"/>
                  </a:schemeClr>
                </a:solidFill>
                <a:latin typeface="+mn-ea"/>
                <a:cs typeface="+mn-ea"/>
                <a:sym typeface="+mn-lt"/>
              </a:rPr>
              <a:t>性能评估流</a:t>
            </a:r>
            <a:r>
              <a:rPr kumimoji="1" lang="en-US" altLang="zh-CN" sz="1600" dirty="0">
                <a:solidFill>
                  <a:schemeClr val="tx1">
                    <a:lumMod val="75000"/>
                    <a:lumOff val="25000"/>
                  </a:schemeClr>
                </a:solidFill>
                <a:latin typeface="+mn-ea"/>
                <a:cs typeface="+mn-ea"/>
                <a:sym typeface="+mn-lt"/>
              </a:rPr>
              <a:t>——</a:t>
            </a:r>
            <a:r>
              <a:rPr kumimoji="1" lang="zh-CN" altLang="en-US" sz="1600" dirty="0">
                <a:solidFill>
                  <a:schemeClr val="tx1">
                    <a:lumMod val="75000"/>
                    <a:lumOff val="25000"/>
                  </a:schemeClr>
                </a:solidFill>
                <a:latin typeface="+mn-ea"/>
                <a:cs typeface="+mn-ea"/>
                <a:sym typeface="+mn-lt"/>
              </a:rPr>
              <a:t>则负责计算</a:t>
            </a:r>
            <a:r>
              <a:rPr kumimoji="1" lang="en-US" altLang="zh-CN" sz="1600" dirty="0">
                <a:solidFill>
                  <a:schemeClr val="tx1">
                    <a:lumMod val="75000"/>
                    <a:lumOff val="25000"/>
                  </a:schemeClr>
                </a:solidFill>
                <a:latin typeface="+mn-ea"/>
                <a:cs typeface="+mn-ea"/>
                <a:sym typeface="+mn-lt"/>
              </a:rPr>
              <a:t>FLOPs</a:t>
            </a:r>
            <a:r>
              <a:rPr kumimoji="1" lang="zh-CN" altLang="en-US" sz="1600" dirty="0">
                <a:solidFill>
                  <a:schemeClr val="tx1">
                    <a:lumMod val="75000"/>
                    <a:lumOff val="25000"/>
                  </a:schemeClr>
                </a:solidFill>
                <a:latin typeface="+mn-ea"/>
                <a:cs typeface="+mn-ea"/>
                <a:sym typeface="+mn-lt"/>
              </a:rPr>
              <a:t>、推理速度等技术指标。</a:t>
            </a:r>
            <a:endParaRPr kumimoji="1" lang="en-US" altLang="zh-CN" sz="1600" dirty="0">
              <a:solidFill>
                <a:schemeClr val="tx1">
                  <a:lumMod val="75000"/>
                  <a:lumOff val="25000"/>
                </a:schemeClr>
              </a:solidFill>
              <a:latin typeface="+mn-ea"/>
              <a:cs typeface="+mn-ea"/>
              <a:sym typeface="+mn-lt"/>
            </a:endParaRPr>
          </a:p>
          <a:p>
            <a:pPr>
              <a:lnSpc>
                <a:spcPct val="150000"/>
              </a:lnSpc>
            </a:pPr>
            <a:endParaRPr kumimoji="1" lang="en-US" altLang="zh-CN" sz="1600" dirty="0">
              <a:solidFill>
                <a:schemeClr val="tx1">
                  <a:lumMod val="75000"/>
                  <a:lumOff val="25000"/>
                </a:schemeClr>
              </a:solidFill>
              <a:latin typeface="+mn-ea"/>
              <a:cs typeface="+mn-ea"/>
              <a:sym typeface="+mn-lt"/>
            </a:endParaRPr>
          </a:p>
          <a:p>
            <a:pPr>
              <a:lnSpc>
                <a:spcPct val="150000"/>
              </a:lnSpc>
            </a:pPr>
            <a:r>
              <a:rPr kumimoji="1" lang="zh-CN" altLang="en-US" sz="1600" dirty="0">
                <a:solidFill>
                  <a:schemeClr val="tx1">
                    <a:lumMod val="75000"/>
                    <a:lumOff val="25000"/>
                  </a:schemeClr>
                </a:solidFill>
                <a:latin typeface="+mn-ea"/>
                <a:cs typeface="+mn-ea"/>
                <a:sym typeface="+mn-lt"/>
              </a:rPr>
              <a:t>整个工作流程从环境配置和</a:t>
            </a:r>
            <a:r>
              <a:rPr kumimoji="1" lang="en-US" altLang="zh-CN" sz="1600" dirty="0" err="1">
                <a:solidFill>
                  <a:schemeClr val="tx1">
                    <a:lumMod val="75000"/>
                    <a:lumOff val="25000"/>
                  </a:schemeClr>
                </a:solidFill>
                <a:latin typeface="+mn-ea"/>
                <a:cs typeface="+mn-ea"/>
                <a:sym typeface="+mn-lt"/>
              </a:rPr>
              <a:t>ModelTools</a:t>
            </a:r>
            <a:r>
              <a:rPr kumimoji="1" lang="zh-CN" altLang="en-US" sz="1600" dirty="0">
                <a:solidFill>
                  <a:schemeClr val="tx1">
                    <a:lumMod val="75000"/>
                    <a:lumOff val="25000"/>
                  </a:schemeClr>
                </a:solidFill>
                <a:latin typeface="+mn-ea"/>
                <a:cs typeface="+mn-ea"/>
                <a:sym typeface="+mn-lt"/>
              </a:rPr>
              <a:t>构建开始，通过三个分支的并行处理，进入模型训练阶段进行前向传播、反向传播和优化，最后完成测试评估并生成性能报告，同时在整个过程中持续进行误差分析和性能优化，确保模型质量。</a:t>
            </a:r>
          </a:p>
        </p:txBody>
      </p:sp>
      <p:sp>
        <p:nvSpPr>
          <p:cNvPr id="4" name="文本框 3"/>
          <p:cNvSpPr txBox="1"/>
          <p:nvPr/>
        </p:nvSpPr>
        <p:spPr>
          <a:xfrm>
            <a:off x="6227275" y="1262390"/>
            <a:ext cx="3775393" cy="523220"/>
          </a:xfrm>
          <a:prstGeom prst="rect">
            <a:avLst/>
          </a:prstGeom>
          <a:noFill/>
        </p:spPr>
        <p:txBody>
          <a:bodyPr wrap="none" rtlCol="0">
            <a:spAutoFit/>
          </a:bodyPr>
          <a:lstStyle/>
          <a:p>
            <a:r>
              <a:rPr kumimoji="1" lang="zh-CN" altLang="en-US" sz="2800" dirty="0">
                <a:gradFill flip="none" rotWithShape="1">
                  <a:gsLst>
                    <a:gs pos="0">
                      <a:srgbClr val="273763"/>
                    </a:gs>
                    <a:gs pos="100000">
                      <a:srgbClr val="5FA69A"/>
                    </a:gs>
                  </a:gsLst>
                  <a:lin ang="2700000" scaled="1"/>
                  <a:tileRect/>
                </a:gradFill>
                <a:latin typeface="+mj-ea"/>
                <a:ea typeface="+mj-ea"/>
              </a:rPr>
              <a:t>深度学习工作流程设计</a:t>
            </a:r>
          </a:p>
        </p:txBody>
      </p:sp>
      <p:pic>
        <p:nvPicPr>
          <p:cNvPr id="5" name="内容占位符 4"/>
          <p:cNvPicPr>
            <a:picLocks noChangeAspect="1"/>
          </p:cNvPicPr>
          <p:nvPr/>
        </p:nvPicPr>
        <p:blipFill>
          <a:blip r:embed="rId3"/>
          <a:stretch>
            <a:fillRect/>
          </a:stretch>
        </p:blipFill>
        <p:spPr>
          <a:xfrm>
            <a:off x="648112" y="1008656"/>
            <a:ext cx="4632226" cy="5584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655.3705511811024,&quot;left&quot;:28.9,&quot;top&quot;:58.57944881889764,&quot;width&quot;:906.32582677165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3506</Words>
  <Application>Microsoft Office PowerPoint</Application>
  <PresentationFormat>宽屏</PresentationFormat>
  <Paragraphs>374</Paragraphs>
  <Slides>31</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-apple-system</vt:lpstr>
      <vt:lpstr>等线</vt:lpstr>
      <vt:lpstr>等线</vt:lpstr>
      <vt:lpstr>思源黑体 CN Bold</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CHEN Lunchao</cp:lastModifiedBy>
  <cp:revision>718</cp:revision>
  <dcterms:created xsi:type="dcterms:W3CDTF">2018-06-17T04:53:00Z</dcterms:created>
  <dcterms:modified xsi:type="dcterms:W3CDTF">2024-11-22T11:52:31Z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97C1E3C03C74485AA8188651D3D46577_12</vt:lpwstr>
  </property>
  <property fmtid="{D5CDD505-2E9C-101B-9397-08002B2CF9AE}" pid="3" name="KSOProductBuildVer">
    <vt:lpwstr>2052-12.1.0.18912</vt:lpwstr>
  </property>
</Properties>
</file>